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1822" r:id="rId8"/>
    <p:sldId id="739" r:id="rId9"/>
    <p:sldId id="1810" r:id="rId10"/>
    <p:sldId id="1805" r:id="rId11"/>
    <p:sldId id="1806" r:id="rId12"/>
    <p:sldId id="1811" r:id="rId13"/>
    <p:sldId id="1812" r:id="rId14"/>
    <p:sldId id="1807" r:id="rId15"/>
    <p:sldId id="1813" r:id="rId16"/>
    <p:sldId id="1814" r:id="rId17"/>
    <p:sldId id="1823" r:id="rId18"/>
    <p:sldId id="1795" r:id="rId19"/>
    <p:sldId id="1809" r:id="rId20"/>
    <p:sldId id="1799" r:id="rId21"/>
    <p:sldId id="1800" r:id="rId22"/>
    <p:sldId id="1801" r:id="rId23"/>
    <p:sldId id="1802" r:id="rId24"/>
    <p:sldId id="1803" r:id="rId25"/>
    <p:sldId id="1804" r:id="rId26"/>
    <p:sldId id="1815" r:id="rId27"/>
    <p:sldId id="1821" r:id="rId28"/>
    <p:sldId id="1816" r:id="rId29"/>
    <p:sldId id="1817" r:id="rId30"/>
    <p:sldId id="1818" r:id="rId31"/>
    <p:sldId id="1819" r:id="rId32"/>
    <p:sldId id="1820" r:id="rId33"/>
    <p:sldId id="1718"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6291" autoAdjust="0"/>
  </p:normalViewPr>
  <p:slideViewPr>
    <p:cSldViewPr showGuides="1">
      <p:cViewPr varScale="1">
        <p:scale>
          <a:sx n="116" d="100"/>
          <a:sy n="116" d="100"/>
        </p:scale>
        <p:origin x="152"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2024/4/25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4/25/24 1:09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58019009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pdf/1710.09282.pdf" TargetMode="External"/><Relationship Id="rId13" Type="http://schemas.openxmlformats.org/officeDocument/2006/relationships/hyperlink" Target="http://on-demand.gputechconf.com/gtcdc/2017/presentation/dc7172-shashank-prasanna-deep-learning-deployment-with-nvidia-tensorrt.pdf" TargetMode="External"/><Relationship Id="rId3" Type="http://schemas.openxmlformats.org/officeDocument/2006/relationships/hyperlink" Target="https://arxiv.org/abs/1811.09886" TargetMode="External"/><Relationship Id="rId7" Type="http://schemas.openxmlformats.org/officeDocument/2006/relationships/hyperlink" Target="https://www.microsoft.com/en-us/research/wp-content/uploads/2016/02/samehe-2015sigir.optimalaggregation.pdf" TargetMode="External"/><Relationship Id="rId12" Type="http://schemas.openxmlformats.org/officeDocument/2006/relationships/hyperlink" Target="https://pdfs.semanticscholar.org/1ff9/a37d766e3a4f39757f5e1b235a42dacf18ff.pdf" TargetMode="External"/><Relationship Id="rId17" Type="http://schemas.openxmlformats.org/officeDocument/2006/relationships/hyperlink" Target="https://github.com/microsoft/AI-System" TargetMode="External"/><Relationship Id="rId2" Type="http://schemas.openxmlformats.org/officeDocument/2006/relationships/notesSlide" Target="../notesSlides/notesSlide1.xml"/><Relationship Id="rId16" Type="http://schemas.openxmlformats.org/officeDocument/2006/relationships/hyperlink" Target="http://on-demand.gputechconf.com/gtc/2017/presentation/s7310-8-bit-inference-with-tensorrt.pdf" TargetMode="External"/><Relationship Id="rId1" Type="http://schemas.openxmlformats.org/officeDocument/2006/relationships/slideLayout" Target="../slideLayouts/slideLayout9.xml"/><Relationship Id="rId6" Type="http://schemas.openxmlformats.org/officeDocument/2006/relationships/hyperlink" Target="https://arxiv.org/abs/1712.06139" TargetMode="External"/><Relationship Id="rId11" Type="http://schemas.openxmlformats.org/officeDocument/2006/relationships/hyperlink" Target="https://arxiv.org/pdf/1510.00149.pdf" TargetMode="External"/><Relationship Id="rId5" Type="http://schemas.openxmlformats.org/officeDocument/2006/relationships/hyperlink" Target="https://www.kdd.org/kdd2017/papers/view/tfx-a-tensorflow-based-production-scale-machine-learning-platform" TargetMode="External"/><Relationship Id="rId15" Type="http://schemas.openxmlformats.org/officeDocument/2006/relationships/hyperlink" Target="https://www.usenix.org/system/files/osdi18-chen.pdf" TargetMode="External"/><Relationship Id="rId10" Type="http://schemas.openxmlformats.org/officeDocument/2006/relationships/hyperlink" Target="https://developer.nvidia.com/deep-learning-performance-training-inference" TargetMode="External"/><Relationship Id="rId4" Type="http://schemas.openxmlformats.org/officeDocument/2006/relationships/hyperlink" Target="https://www.usenix.org/system/files/conference/nsdi17/nsdi17-crankshaw.pdf" TargetMode="External"/><Relationship Id="rId9" Type="http://schemas.openxmlformats.org/officeDocument/2006/relationships/hyperlink" Target="http://dlsys.cs.washington.edu/pdf/lecture12.pdf" TargetMode="External"/><Relationship Id="rId14" Type="http://schemas.openxmlformats.org/officeDocument/2006/relationships/hyperlink" Target="https://people.csail.mit.edu/jrk/halide-pldi13.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推理流程全景</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Edge</a:t>
            </a:r>
            <a:r>
              <a:rPr lang="zh-CN" altLang="en-US" dirty="0"/>
              <a:t> 端侧挑战</a:t>
            </a:r>
          </a:p>
        </p:txBody>
      </p:sp>
      <p:sp>
        <p:nvSpPr>
          <p:cNvPr id="4" name="内容占位符 3">
            <a:extLst>
              <a:ext uri="{FF2B5EF4-FFF2-40B4-BE49-F238E27FC236}">
                <a16:creationId xmlns:a16="http://schemas.microsoft.com/office/drawing/2014/main" id="{0E6FFFFE-9895-5E42-BF32-F2BEB96080B2}"/>
              </a:ext>
            </a:extLst>
          </p:cNvPr>
          <p:cNvSpPr>
            <a:spLocks noGrp="1"/>
          </p:cNvSpPr>
          <p:nvPr>
            <p:ph sz="half" idx="1"/>
          </p:nvPr>
        </p:nvSpPr>
        <p:spPr/>
        <p:txBody>
          <a:bodyPr/>
          <a:lstStyle/>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严格约束功耗、热量、模型尺寸小于设备内存</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硬件算力对推理服务来说不足</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数据分散且难以训练</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模型在边缘更容易受到攻击</a:t>
            </a:r>
          </a:p>
          <a:p>
            <a:pPr marL="342900" indent="-342900">
              <a:lnSpc>
                <a:spcPct val="150000"/>
              </a:lnSpc>
              <a:buClr>
                <a:srgbClr val="6FC4F7"/>
              </a:buClr>
              <a:buFont typeface="Arial" panose="020B0604020202020204" pitchFamily="34" charset="0"/>
              <a:buChar char="•"/>
            </a:pPr>
            <a:r>
              <a:rPr lang="en-US" altLang="zh-CN" dirty="0">
                <a:latin typeface="Gill Sans MT" panose="020B0502020104020203" pitchFamily="34" charset="0"/>
              </a:rPr>
              <a:t>DNN</a:t>
            </a:r>
            <a:r>
              <a:rPr lang="zh-CN" altLang="en-US" dirty="0">
                <a:latin typeface="Gill Sans MT" panose="020B0502020104020203" pitchFamily="34" charset="0"/>
              </a:rPr>
              <a:t>平台多样，无通用解决方案</a:t>
            </a:r>
          </a:p>
          <a:p>
            <a:pPr>
              <a:lnSpc>
                <a:spcPct val="150000"/>
              </a:lnSpc>
            </a:pPr>
            <a:endParaRPr lang="zh-CN" altLang="en-US" dirty="0">
              <a:latin typeface="Gill Sans MT" panose="020B0502020104020203" pitchFamily="34" charset="0"/>
              <a:ea typeface="Microsoft YaHei" panose="020B0503020204020204" pitchFamily="34" charset="-122"/>
            </a:endParaRPr>
          </a:p>
          <a:p>
            <a:endParaRPr lang="zh-CN" altLang="en-US" dirty="0"/>
          </a:p>
        </p:txBody>
      </p:sp>
      <p:pic>
        <p:nvPicPr>
          <p:cNvPr id="6" name="图片 5">
            <a:extLst>
              <a:ext uri="{FF2B5EF4-FFF2-40B4-BE49-F238E27FC236}">
                <a16:creationId xmlns:a16="http://schemas.microsoft.com/office/drawing/2014/main" id="{8B2C400D-9FAC-2B4D-9D43-0058DE11274D}"/>
              </a:ext>
            </a:extLst>
          </p:cNvPr>
          <p:cNvPicPr>
            <a:picLocks noChangeAspect="1"/>
          </p:cNvPicPr>
          <p:nvPr/>
        </p:nvPicPr>
        <p:blipFill>
          <a:blip r:embed="rId2"/>
          <a:stretch>
            <a:fillRect/>
          </a:stretch>
        </p:blipFill>
        <p:spPr>
          <a:xfrm>
            <a:off x="827881" y="4014688"/>
            <a:ext cx="10541000" cy="2006600"/>
          </a:xfrm>
          <a:prstGeom prst="rect">
            <a:avLst/>
          </a:prstGeom>
        </p:spPr>
      </p:pic>
    </p:spTree>
    <p:extLst>
      <p:ext uri="{BB962C8B-B14F-4D97-AF65-F5344CB8AC3E}">
        <p14:creationId xmlns:p14="http://schemas.microsoft.com/office/powerpoint/2010/main" val="268129060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2E101B-D587-8C4E-B27A-C7FD3F2EA18A}"/>
              </a:ext>
            </a:extLst>
          </p:cNvPr>
          <p:cNvSpPr>
            <a:spLocks noGrp="1"/>
          </p:cNvSpPr>
          <p:nvPr>
            <p:ph type="title"/>
          </p:nvPr>
        </p:nvSpPr>
        <p:spPr/>
        <p:txBody>
          <a:bodyPr/>
          <a:lstStyle/>
          <a:p>
            <a:r>
              <a:rPr lang="zh-CN" altLang="en-US" dirty="0"/>
              <a:t>部署态：</a:t>
            </a:r>
            <a:r>
              <a:rPr lang="en-US" altLang="zh-CN" dirty="0"/>
              <a:t> Edge</a:t>
            </a:r>
            <a:r>
              <a:rPr lang="zh-CN" altLang="en-US" dirty="0"/>
              <a:t> 端侧</a:t>
            </a:r>
          </a:p>
        </p:txBody>
      </p:sp>
      <p:sp>
        <p:nvSpPr>
          <p:cNvPr id="6" name="内容占位符 5">
            <a:extLst>
              <a:ext uri="{FF2B5EF4-FFF2-40B4-BE49-F238E27FC236}">
                <a16:creationId xmlns:a16="http://schemas.microsoft.com/office/drawing/2014/main" id="{24C983F9-4573-2A4B-BA11-1E38F8153332}"/>
              </a:ext>
            </a:extLst>
          </p:cNvPr>
          <p:cNvSpPr>
            <a:spLocks noGrp="1"/>
          </p:cNvSpPr>
          <p:nvPr>
            <p:ph sz="half" idx="1"/>
          </p:nvPr>
        </p:nvSpPr>
        <p:spPr/>
        <p:txBody>
          <a:bodyPr/>
          <a:lstStyle/>
          <a:p>
            <a:pPr marL="0" indent="0">
              <a:lnSpc>
                <a:spcPct val="150000"/>
              </a:lnSpc>
              <a:buNone/>
            </a:pPr>
            <a:r>
              <a:rPr lang="zh-CN" altLang="en-US" b="1" dirty="0"/>
              <a:t>应用层算法优化：</a:t>
            </a:r>
            <a:endParaRPr lang="en-US" altLang="zh-CN" b="1" dirty="0"/>
          </a:p>
          <a:p>
            <a:pPr>
              <a:lnSpc>
                <a:spcPct val="150000"/>
              </a:lnSpc>
            </a:pPr>
            <a:r>
              <a:rPr lang="zh-CN" altLang="en-US" sz="1800" dirty="0"/>
              <a:t>考虑到移动端部署的苛刻资源约束条件下，提供针对移动端部署的 </a:t>
            </a:r>
            <a:r>
              <a:rPr lang="en-US" altLang="zh-CN" sz="1800" dirty="0"/>
              <a:t>AI</a:t>
            </a:r>
            <a:r>
              <a:rPr lang="zh-CN" altLang="en-US" sz="1800" dirty="0"/>
              <a:t> 模型</a:t>
            </a:r>
          </a:p>
          <a:p>
            <a:pPr marL="0" indent="0">
              <a:lnSpc>
                <a:spcPct val="150000"/>
              </a:lnSpc>
              <a:buNone/>
            </a:pPr>
            <a:r>
              <a:rPr lang="zh-CN" altLang="en-US" b="1" dirty="0"/>
              <a:t>高效率模型设计：</a:t>
            </a:r>
            <a:endParaRPr lang="en-US" altLang="zh-CN" b="1" dirty="0"/>
          </a:p>
          <a:p>
            <a:pPr>
              <a:lnSpc>
                <a:spcPct val="150000"/>
              </a:lnSpc>
            </a:pPr>
            <a:r>
              <a:rPr lang="zh-CN" altLang="en-US" dirty="0"/>
              <a:t>通过模型压缩的量化、剪枝、蒸馏、神经网络结构搜索（</a:t>
            </a:r>
            <a:r>
              <a:rPr lang="en-US" altLang="zh-CN" dirty="0"/>
              <a:t>NAS</a:t>
            </a:r>
            <a:r>
              <a:rPr lang="zh-CN" altLang="en-US" dirty="0"/>
              <a:t>）等技术，减少模型尺寸</a:t>
            </a:r>
          </a:p>
          <a:p>
            <a:pPr marL="0" indent="0">
              <a:lnSpc>
                <a:spcPct val="150000"/>
              </a:lnSpc>
              <a:buNone/>
            </a:pPr>
            <a:r>
              <a:rPr lang="zh-CN" altLang="en-US" b="1" dirty="0"/>
              <a:t>移动端框架</a:t>
            </a:r>
            <a:r>
              <a:rPr lang="en-US" altLang="zh-CN" b="1" dirty="0"/>
              <a:t>——</a:t>
            </a:r>
            <a:r>
              <a:rPr lang="zh-CN" altLang="en-US" b="1" dirty="0"/>
              <a:t>推理引擎：</a:t>
            </a:r>
            <a:endParaRPr lang="en-US" altLang="zh-CN" b="1" dirty="0"/>
          </a:p>
          <a:p>
            <a:pPr>
              <a:lnSpc>
                <a:spcPct val="150000"/>
              </a:lnSpc>
            </a:pPr>
            <a:r>
              <a:rPr lang="en-US" altLang="zh-CN" sz="1800" dirty="0"/>
              <a:t>TensorFlow Lite</a:t>
            </a:r>
            <a:r>
              <a:rPr lang="zh-CN" altLang="en-US" sz="1800" dirty="0"/>
              <a:t>，</a:t>
            </a:r>
            <a:r>
              <a:rPr lang="en-US" altLang="zh-CN" sz="1800" dirty="0"/>
              <a:t>MNN</a:t>
            </a:r>
            <a:r>
              <a:rPr lang="zh-CN" altLang="en-US" sz="1800" dirty="0"/>
              <a:t>、</a:t>
            </a:r>
            <a:r>
              <a:rPr lang="en-US" altLang="zh-CN" sz="1800" dirty="0"/>
              <a:t>TensorRT</a:t>
            </a:r>
            <a:r>
              <a:rPr lang="zh-CN" altLang="en-US" sz="1800" dirty="0"/>
              <a:t>，</a:t>
            </a:r>
            <a:r>
              <a:rPr lang="en-US" altLang="zh-CN" sz="1800" dirty="0"/>
              <a:t>ONNX Runtime</a:t>
            </a:r>
            <a:r>
              <a:rPr lang="zh-CN" altLang="en-US" sz="1800" dirty="0"/>
              <a:t>、</a:t>
            </a:r>
            <a:r>
              <a:rPr lang="en-US" altLang="zh-CN" sz="1800" dirty="0"/>
              <a:t>MindSpore</a:t>
            </a:r>
            <a:r>
              <a:rPr lang="zh-CN" altLang="en-US" sz="1800" dirty="0"/>
              <a:t> </a:t>
            </a:r>
            <a:r>
              <a:rPr lang="en-US" altLang="zh-CN" sz="1800" dirty="0"/>
              <a:t>Lite</a:t>
            </a:r>
            <a:r>
              <a:rPr lang="zh-CN" altLang="en-US" sz="1800" dirty="0"/>
              <a:t>等推理引擎推出</a:t>
            </a:r>
          </a:p>
          <a:p>
            <a:pPr marL="0" indent="0">
              <a:lnSpc>
                <a:spcPct val="150000"/>
              </a:lnSpc>
              <a:buNone/>
            </a:pPr>
            <a:r>
              <a:rPr lang="zh-CN" altLang="en-US" b="1" dirty="0"/>
              <a:t>移动端芯片：</a:t>
            </a:r>
            <a:endParaRPr lang="en-US" altLang="zh-CN" b="1" dirty="0"/>
          </a:p>
          <a:p>
            <a:pPr>
              <a:lnSpc>
                <a:spcPct val="150000"/>
              </a:lnSpc>
            </a:pPr>
            <a:r>
              <a:rPr lang="zh-CN" altLang="en-US" sz="1800" dirty="0"/>
              <a:t>提供高效低功耗芯片支持，如 </a:t>
            </a:r>
            <a:r>
              <a:rPr lang="en-US" altLang="zh-CN" sz="1800" dirty="0"/>
              <a:t>Google Edge TPU</a:t>
            </a:r>
            <a:r>
              <a:rPr lang="zh-CN" altLang="en-US" sz="1800" dirty="0"/>
              <a:t>，</a:t>
            </a:r>
            <a:r>
              <a:rPr lang="en-US" altLang="zh-CN" sz="1800" dirty="0"/>
              <a:t>NVIDIA Jetson </a:t>
            </a:r>
            <a:r>
              <a:rPr lang="zh-CN" altLang="en-US" sz="1800" dirty="0"/>
              <a:t>、</a:t>
            </a:r>
            <a:r>
              <a:rPr lang="en-US" altLang="zh-CN" sz="1800" dirty="0"/>
              <a:t>Huawei</a:t>
            </a:r>
            <a:r>
              <a:rPr lang="zh-CN" altLang="en-US" sz="1800" dirty="0"/>
              <a:t> </a:t>
            </a:r>
            <a:r>
              <a:rPr lang="en-US" altLang="zh-CN" sz="1800" dirty="0"/>
              <a:t>Ascend</a:t>
            </a:r>
            <a:r>
              <a:rPr lang="zh-CN" altLang="en-US" sz="1800" dirty="0"/>
              <a:t> </a:t>
            </a:r>
            <a:r>
              <a:rPr lang="en-US" altLang="zh-CN" sz="1800" dirty="0"/>
              <a:t>310</a:t>
            </a:r>
            <a:r>
              <a:rPr lang="zh-CN" altLang="en-US" sz="1800" dirty="0"/>
              <a:t>系列</a:t>
            </a:r>
          </a:p>
          <a:p>
            <a:pPr>
              <a:lnSpc>
                <a:spcPct val="150000"/>
              </a:lnSpc>
            </a:pPr>
            <a:endParaRPr lang="zh-CN" altLang="en-US" dirty="0"/>
          </a:p>
        </p:txBody>
      </p:sp>
    </p:spTree>
    <p:extLst>
      <p:ext uri="{BB962C8B-B14F-4D97-AF65-F5344CB8AC3E}">
        <p14:creationId xmlns:p14="http://schemas.microsoft.com/office/powerpoint/2010/main" val="11115925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2582F-DA0B-9443-974E-764DAEFB8C88}"/>
              </a:ext>
            </a:extLst>
          </p:cNvPr>
          <p:cNvSpPr>
            <a:spLocks noGrp="1"/>
          </p:cNvSpPr>
          <p:nvPr>
            <p:ph type="title"/>
          </p:nvPr>
        </p:nvSpPr>
        <p:spPr/>
        <p:txBody>
          <a:bodyPr/>
          <a:lstStyle/>
          <a:p>
            <a:r>
              <a:rPr kumimoji="1" lang="zh-CN" altLang="en-US" dirty="0"/>
              <a:t>端侧部署技术难点分析</a:t>
            </a:r>
          </a:p>
        </p:txBody>
      </p:sp>
      <p:sp>
        <p:nvSpPr>
          <p:cNvPr id="4" name="内容占位符 3">
            <a:extLst>
              <a:ext uri="{FF2B5EF4-FFF2-40B4-BE49-F238E27FC236}">
                <a16:creationId xmlns:a16="http://schemas.microsoft.com/office/drawing/2014/main" id="{38794EA0-32E9-414D-90F0-930975D26E40}"/>
              </a:ext>
            </a:extLst>
          </p:cNvPr>
          <p:cNvSpPr>
            <a:spLocks noGrp="1"/>
          </p:cNvSpPr>
          <p:nvPr>
            <p:ph sz="half" idx="10"/>
          </p:nvPr>
        </p:nvSpPr>
        <p:spPr>
          <a:xfrm>
            <a:off x="7394525" y="1495552"/>
            <a:ext cx="4192584" cy="4525736"/>
          </a:xfrm>
        </p:spPr>
        <p:txBody>
          <a:bodyPr/>
          <a:lstStyle/>
          <a:p>
            <a:pPr marL="0" indent="0">
              <a:lnSpc>
                <a:spcPct val="200000"/>
              </a:lnSpc>
              <a:buNone/>
            </a:pPr>
            <a:r>
              <a:rPr kumimoji="1" lang="zh-CN" altLang="en-US" b="1" dirty="0"/>
              <a:t>部署难点</a:t>
            </a:r>
            <a:endParaRPr kumimoji="1" lang="en-US" altLang="zh-CN" b="1" dirty="0"/>
          </a:p>
          <a:p>
            <a:pPr>
              <a:lnSpc>
                <a:spcPct val="200000"/>
              </a:lnSpc>
            </a:pPr>
            <a:r>
              <a:rPr kumimoji="1" lang="zh-CN" altLang="en-US" dirty="0"/>
              <a:t>部署维护成本高，难落地</a:t>
            </a:r>
            <a:endParaRPr kumimoji="1" lang="en-US" altLang="zh-CN" dirty="0"/>
          </a:p>
          <a:p>
            <a:pPr>
              <a:lnSpc>
                <a:spcPct val="200000"/>
              </a:lnSpc>
            </a:pPr>
            <a:r>
              <a:rPr kumimoji="1" lang="zh-CN" altLang="en-US" dirty="0"/>
              <a:t>模型适配、迁移难，重复开发</a:t>
            </a:r>
            <a:endParaRPr kumimoji="1" lang="en-US" altLang="zh-CN" dirty="0"/>
          </a:p>
          <a:p>
            <a:pPr>
              <a:lnSpc>
                <a:spcPct val="200000"/>
              </a:lnSpc>
            </a:pPr>
            <a:r>
              <a:rPr kumimoji="1" lang="zh-CN" altLang="en-US" dirty="0"/>
              <a:t>预测性能差，硬件成本高</a:t>
            </a:r>
            <a:endParaRPr kumimoji="1" lang="en-US" altLang="zh-CN" dirty="0"/>
          </a:p>
          <a:p>
            <a:pPr>
              <a:lnSpc>
                <a:spcPct val="200000"/>
              </a:lnSpc>
            </a:pPr>
            <a:r>
              <a:rPr kumimoji="1" lang="zh-CN" altLang="en-US" dirty="0"/>
              <a:t>高精度模型体积大，性能差</a:t>
            </a:r>
          </a:p>
        </p:txBody>
      </p:sp>
      <p:graphicFrame>
        <p:nvGraphicFramePr>
          <p:cNvPr id="6" name="表格 5">
            <a:extLst>
              <a:ext uri="{FF2B5EF4-FFF2-40B4-BE49-F238E27FC236}">
                <a16:creationId xmlns:a16="http://schemas.microsoft.com/office/drawing/2014/main" id="{947004EE-CC0F-764D-ABE6-ACA63B6F097E}"/>
              </a:ext>
            </a:extLst>
          </p:cNvPr>
          <p:cNvGraphicFramePr>
            <a:graphicFrameLocks noGrp="1"/>
          </p:cNvGraphicFramePr>
          <p:nvPr>
            <p:extLst>
              <p:ext uri="{D42A27DB-BD31-4B8C-83A1-F6EECF244321}">
                <p14:modId xmlns:p14="http://schemas.microsoft.com/office/powerpoint/2010/main" val="118089205"/>
              </p:ext>
            </p:extLst>
          </p:nvPr>
        </p:nvGraphicFramePr>
        <p:xfrm>
          <a:off x="574106" y="1496013"/>
          <a:ext cx="6316363" cy="4682418"/>
        </p:xfrm>
        <a:graphic>
          <a:graphicData uri="http://schemas.openxmlformats.org/drawingml/2006/table">
            <a:tbl>
              <a:tblPr firstRow="1" bandRow="1">
                <a:tableStyleId>{D27102A9-8310-4765-A935-A1911B00CA55}</a:tableStyleId>
              </a:tblPr>
              <a:tblGrid>
                <a:gridCol w="1419819">
                  <a:extLst>
                    <a:ext uri="{9D8B030D-6E8A-4147-A177-3AD203B41FA5}">
                      <a16:colId xmlns:a16="http://schemas.microsoft.com/office/drawing/2014/main" val="973398438"/>
                    </a:ext>
                  </a:extLst>
                </a:gridCol>
                <a:gridCol w="2448272">
                  <a:extLst>
                    <a:ext uri="{9D8B030D-6E8A-4147-A177-3AD203B41FA5}">
                      <a16:colId xmlns:a16="http://schemas.microsoft.com/office/drawing/2014/main" val="36254649"/>
                    </a:ext>
                  </a:extLst>
                </a:gridCol>
                <a:gridCol w="2448272">
                  <a:extLst>
                    <a:ext uri="{9D8B030D-6E8A-4147-A177-3AD203B41FA5}">
                      <a16:colId xmlns:a16="http://schemas.microsoft.com/office/drawing/2014/main" val="439001651"/>
                    </a:ext>
                  </a:extLst>
                </a:gridCol>
              </a:tblGrid>
              <a:tr h="582339">
                <a:tc>
                  <a:txBody>
                    <a:bodyPr/>
                    <a:lstStyle/>
                    <a:p>
                      <a:pPr algn="ctr"/>
                      <a:endParaRPr lang="zh-CN" altLang="en-US" sz="1600" dirty="0">
                        <a:latin typeface="Gill Sans MT" panose="020B0502020104020203" pitchFamily="34" charset="0"/>
                        <a:ea typeface="Microsoft YaHei" panose="020B0503020204020204" pitchFamily="34" charset="-122"/>
                      </a:endParaRPr>
                    </a:p>
                  </a:txBody>
                  <a:tcPr anchor="ctr"/>
                </a:tc>
                <a:tc>
                  <a:txBody>
                    <a:bodyPr/>
                    <a:lstStyle/>
                    <a:p>
                      <a:pPr algn="ctr"/>
                      <a:r>
                        <a:rPr lang="zh-CN" altLang="en-US" sz="1600" dirty="0">
                          <a:latin typeface="Gill Sans MT" panose="020B0502020104020203" pitchFamily="34" charset="0"/>
                          <a:ea typeface="Microsoft YaHei" panose="020B0503020204020204" pitchFamily="34" charset="-122"/>
                        </a:rPr>
                        <a:t>云端部署</a:t>
                      </a:r>
                    </a:p>
                  </a:txBody>
                  <a:tcPr anchor="ctr"/>
                </a:tc>
                <a:tc>
                  <a:txBody>
                    <a:bodyPr/>
                    <a:lstStyle/>
                    <a:p>
                      <a:pPr algn="ctr"/>
                      <a:r>
                        <a:rPr lang="zh-CN" altLang="en-US" sz="1600" dirty="0">
                          <a:latin typeface="Gill Sans MT" panose="020B0502020104020203" pitchFamily="34" charset="0"/>
                          <a:ea typeface="Microsoft YaHei" panose="020B0503020204020204" pitchFamily="34" charset="-122"/>
                        </a:rPr>
                        <a:t>端侧部署</a:t>
                      </a:r>
                    </a:p>
                  </a:txBody>
                  <a:tcPr anchor="ctr"/>
                </a:tc>
                <a:extLst>
                  <a:ext uri="{0D108BD9-81ED-4DB2-BD59-A6C34878D82A}">
                    <a16:rowId xmlns:a16="http://schemas.microsoft.com/office/drawing/2014/main" val="1780826467"/>
                  </a:ext>
                </a:extLst>
              </a:tr>
              <a:tr h="606045">
                <a:tc>
                  <a:txBody>
                    <a:bodyPr/>
                    <a:lstStyle/>
                    <a:p>
                      <a:r>
                        <a:rPr lang="zh-CN" altLang="en-US" sz="1200" dirty="0">
                          <a:latin typeface="Gill Sans MT" panose="020B0502020104020203" pitchFamily="34" charset="0"/>
                          <a:ea typeface="Microsoft YaHei" panose="020B0503020204020204" pitchFamily="34" charset="-122"/>
                        </a:rPr>
                        <a:t>算力</a:t>
                      </a:r>
                    </a:p>
                  </a:txBody>
                  <a:tcPr anchor="ctr"/>
                </a:tc>
                <a:tc>
                  <a:txBody>
                    <a:bodyPr/>
                    <a:lstStyle/>
                    <a:p>
                      <a:r>
                        <a:rPr lang="zh-CN" altLang="en-US" sz="1200" dirty="0">
                          <a:latin typeface="Gill Sans MT" panose="020B0502020104020203" pitchFamily="34" charset="0"/>
                          <a:ea typeface="Microsoft YaHei" panose="020B0503020204020204" pitchFamily="34" charset="-122"/>
                        </a:rPr>
                        <a:t>算力强大（</a:t>
                      </a:r>
                      <a:r>
                        <a:rPr lang="en-US" altLang="zh-CN" sz="1200" dirty="0">
                          <a:latin typeface="Gill Sans MT" panose="020B0502020104020203" pitchFamily="34" charset="0"/>
                          <a:ea typeface="Microsoft YaHei" panose="020B0503020204020204" pitchFamily="34" charset="-122"/>
                        </a:rPr>
                        <a:t>TFLOPS</a:t>
                      </a:r>
                      <a:r>
                        <a:rPr lang="zh-CN" altLang="en-US" sz="1200" dirty="0">
                          <a:latin typeface="Gill Sans MT" panose="020B0502020104020203" pitchFamily="34" charset="0"/>
                          <a:ea typeface="Microsoft YaHei" panose="020B0503020204020204" pitchFamily="34" charset="-122"/>
                        </a:rPr>
                        <a:t>，并行可扩展），适合训练和推理阶段计算</a:t>
                      </a:r>
                    </a:p>
                  </a:txBody>
                  <a:tcPr anchor="ctr"/>
                </a:tc>
                <a:tc>
                  <a:txBody>
                    <a:bodyPr/>
                    <a:lstStyle/>
                    <a:p>
                      <a:r>
                        <a:rPr lang="zh-CN" altLang="en-US" sz="1200" dirty="0">
                          <a:latin typeface="Gill Sans MT" panose="020B0502020104020203" pitchFamily="34" charset="0"/>
                          <a:ea typeface="Microsoft YaHei" panose="020B0503020204020204" pitchFamily="34" charset="-122"/>
                        </a:rPr>
                        <a:t>算力有限，水平扩展性差，更适合推理阶段前向计算</a:t>
                      </a:r>
                    </a:p>
                  </a:txBody>
                  <a:tcPr anchor="ctr"/>
                </a:tc>
                <a:extLst>
                  <a:ext uri="{0D108BD9-81ED-4DB2-BD59-A6C34878D82A}">
                    <a16:rowId xmlns:a16="http://schemas.microsoft.com/office/drawing/2014/main" val="2647453871"/>
                  </a:ext>
                </a:extLst>
              </a:tr>
              <a:tr h="582339">
                <a:tc>
                  <a:txBody>
                    <a:bodyPr/>
                    <a:lstStyle/>
                    <a:p>
                      <a:r>
                        <a:rPr lang="zh-CN" altLang="en-US" sz="1200" dirty="0">
                          <a:latin typeface="Gill Sans MT" panose="020B0502020104020203" pitchFamily="34" charset="0"/>
                          <a:ea typeface="Microsoft YaHei" panose="020B0503020204020204" pitchFamily="34" charset="-122"/>
                        </a:rPr>
                        <a:t>时延</a:t>
                      </a:r>
                    </a:p>
                  </a:txBody>
                  <a:tcPr anchor="ctr"/>
                </a:tc>
                <a:tc>
                  <a:txBody>
                    <a:bodyPr/>
                    <a:lstStyle/>
                    <a:p>
                      <a:r>
                        <a:rPr lang="zh-CN" altLang="en-US" sz="1200" dirty="0">
                          <a:latin typeface="Gill Sans MT" panose="020B0502020104020203" pitchFamily="34" charset="0"/>
                          <a:ea typeface="Microsoft YaHei" panose="020B0503020204020204" pitchFamily="34" charset="-122"/>
                        </a:rPr>
                        <a:t>网络时延</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计算开销</a:t>
                      </a:r>
                    </a:p>
                  </a:txBody>
                  <a:tcPr anchor="ctr"/>
                </a:tc>
                <a:tc>
                  <a:txBody>
                    <a:bodyPr/>
                    <a:lstStyle/>
                    <a:p>
                      <a:r>
                        <a:rPr lang="zh-CN" altLang="en-US" sz="1200" dirty="0">
                          <a:latin typeface="Gill Sans MT" panose="020B0502020104020203" pitchFamily="34" charset="0"/>
                          <a:ea typeface="Microsoft YaHei" panose="020B0503020204020204" pitchFamily="34" charset="-122"/>
                        </a:rPr>
                        <a:t>本地计算无网络开销或开销低，实时响应要求高</a:t>
                      </a:r>
                    </a:p>
                  </a:txBody>
                  <a:tcPr anchor="ctr"/>
                </a:tc>
                <a:extLst>
                  <a:ext uri="{0D108BD9-81ED-4DB2-BD59-A6C34878D82A}">
                    <a16:rowId xmlns:a16="http://schemas.microsoft.com/office/drawing/2014/main" val="167490490"/>
                  </a:ext>
                </a:extLst>
              </a:tr>
              <a:tr h="582339">
                <a:tc>
                  <a:txBody>
                    <a:bodyPr/>
                    <a:lstStyle/>
                    <a:p>
                      <a:r>
                        <a:rPr lang="zh-CN" altLang="en-US" sz="1200" dirty="0">
                          <a:latin typeface="Gill Sans MT" panose="020B0502020104020203" pitchFamily="34" charset="0"/>
                          <a:ea typeface="Microsoft YaHei" panose="020B0503020204020204" pitchFamily="34" charset="-122"/>
                        </a:rPr>
                        <a:t>网络依赖</a:t>
                      </a:r>
                    </a:p>
                  </a:txBody>
                  <a:tcPr anchor="ctr"/>
                </a:tc>
                <a:tc>
                  <a:txBody>
                    <a:bodyPr/>
                    <a:lstStyle/>
                    <a:p>
                      <a:r>
                        <a:rPr lang="zh-CN" altLang="en-US" sz="1200" dirty="0">
                          <a:latin typeface="Gill Sans MT" panose="020B0502020104020203" pitchFamily="34" charset="0"/>
                          <a:ea typeface="Microsoft YaHei" panose="020B0503020204020204" pitchFamily="34" charset="-122"/>
                        </a:rPr>
                        <a:t>强依赖</a:t>
                      </a:r>
                    </a:p>
                  </a:txBody>
                  <a:tcPr anchor="ctr"/>
                </a:tc>
                <a:tc>
                  <a:txBody>
                    <a:bodyPr/>
                    <a:lstStyle/>
                    <a:p>
                      <a:r>
                        <a:rPr lang="zh-CN" altLang="en-US" sz="1200" dirty="0">
                          <a:latin typeface="Gill Sans MT" panose="020B0502020104020203" pitchFamily="34" charset="0"/>
                          <a:ea typeface="Microsoft YaHei" panose="020B0503020204020204" pitchFamily="34" charset="-122"/>
                        </a:rPr>
                        <a:t>弱依赖，隐私包括，联邦学习</a:t>
                      </a:r>
                    </a:p>
                  </a:txBody>
                  <a:tcPr anchor="ctr"/>
                </a:tc>
                <a:extLst>
                  <a:ext uri="{0D108BD9-81ED-4DB2-BD59-A6C34878D82A}">
                    <a16:rowId xmlns:a16="http://schemas.microsoft.com/office/drawing/2014/main" val="4212790545"/>
                  </a:ext>
                </a:extLst>
              </a:tr>
              <a:tr h="582339">
                <a:tc>
                  <a:txBody>
                    <a:bodyPr/>
                    <a:lstStyle/>
                    <a:p>
                      <a:r>
                        <a:rPr lang="zh-CN" altLang="en-US" sz="1200" dirty="0">
                          <a:latin typeface="Gill Sans MT" panose="020B0502020104020203" pitchFamily="34" charset="0"/>
                          <a:ea typeface="Microsoft YaHei" panose="020B0503020204020204" pitchFamily="34" charset="-122"/>
                        </a:rPr>
                        <a:t>能耗</a:t>
                      </a:r>
                    </a:p>
                  </a:txBody>
                  <a:tcPr anchor="ctr"/>
                </a:tc>
                <a:tc>
                  <a:txBody>
                    <a:bodyPr/>
                    <a:lstStyle/>
                    <a:p>
                      <a:r>
                        <a:rPr lang="zh-CN" altLang="en-US" sz="1200" dirty="0">
                          <a:latin typeface="Gill Sans MT" panose="020B0502020104020203" pitchFamily="34" charset="0"/>
                          <a:ea typeface="Microsoft YaHei" panose="020B0503020204020204" pitchFamily="34" charset="-122"/>
                        </a:rPr>
                        <a:t>百瓦</a:t>
                      </a:r>
                      <a:r>
                        <a:rPr lang="en-US" altLang="zh-CN" sz="1200" dirty="0">
                          <a:latin typeface="Gill Sans MT" panose="020B0502020104020203" pitchFamily="34" charset="0"/>
                          <a:ea typeface="Microsoft YaHei" panose="020B0503020204020204" pitchFamily="34" charset="-122"/>
                        </a:rPr>
                        <a:t>+</a:t>
                      </a:r>
                      <a:endParaRPr lang="zh-CN" altLang="en-US" sz="1200" dirty="0">
                        <a:latin typeface="Gill Sans MT" panose="020B0502020104020203" pitchFamily="34" charset="0"/>
                        <a:ea typeface="Microsoft YaHei" panose="020B0503020204020204" pitchFamily="34" charset="-122"/>
                      </a:endParaRPr>
                    </a:p>
                  </a:txBody>
                  <a:tcPr anchor="ctr"/>
                </a:tc>
                <a:tc>
                  <a:txBody>
                    <a:bodyPr/>
                    <a:lstStyle/>
                    <a:p>
                      <a:r>
                        <a:rPr lang="zh-CN" altLang="en-US" sz="1200" dirty="0">
                          <a:latin typeface="Gill Sans MT" panose="020B0502020104020203" pitchFamily="34" charset="0"/>
                          <a:ea typeface="Microsoft YaHei" panose="020B0503020204020204" pitchFamily="34" charset="-122"/>
                        </a:rPr>
                        <a:t>几十瓦，能耗比高</a:t>
                      </a:r>
                    </a:p>
                  </a:txBody>
                  <a:tcPr anchor="ctr"/>
                </a:tc>
                <a:extLst>
                  <a:ext uri="{0D108BD9-81ED-4DB2-BD59-A6C34878D82A}">
                    <a16:rowId xmlns:a16="http://schemas.microsoft.com/office/drawing/2014/main" val="2765136465"/>
                  </a:ext>
                </a:extLst>
              </a:tr>
              <a:tr h="582339">
                <a:tc>
                  <a:txBody>
                    <a:bodyPr/>
                    <a:lstStyle/>
                    <a:p>
                      <a:r>
                        <a:rPr lang="zh-CN" altLang="en-US" sz="1200" dirty="0">
                          <a:latin typeface="Gill Sans MT" panose="020B0502020104020203" pitchFamily="34" charset="0"/>
                          <a:ea typeface="Microsoft YaHei" panose="020B0503020204020204" pitchFamily="34" charset="-122"/>
                        </a:rPr>
                        <a:t>系统架构</a:t>
                      </a:r>
                    </a:p>
                  </a:txBody>
                  <a:tcPr anchor="ctr"/>
                </a:tc>
                <a:tc>
                  <a:txBody>
                    <a:bodyPr/>
                    <a:lstStyle/>
                    <a:p>
                      <a:r>
                        <a:rPr lang="zh-CN" altLang="en-US" sz="1200" dirty="0">
                          <a:latin typeface="Gill Sans MT" panose="020B0502020104020203" pitchFamily="34" charset="0"/>
                          <a:ea typeface="Microsoft YaHei" panose="020B0503020204020204" pitchFamily="34" charset="-122"/>
                        </a:rPr>
                        <a:t>开放，高度集中</a:t>
                      </a:r>
                    </a:p>
                  </a:txBody>
                  <a:tcPr anchor="ctr"/>
                </a:tc>
                <a:tc>
                  <a:txBody>
                    <a:bodyPr/>
                    <a:lstStyle/>
                    <a:p>
                      <a:r>
                        <a:rPr lang="zh-CN" altLang="en-US" sz="1200" dirty="0">
                          <a:latin typeface="Gill Sans MT" panose="020B0502020104020203" pitchFamily="34" charset="0"/>
                          <a:ea typeface="Microsoft YaHei" panose="020B0503020204020204" pitchFamily="34" charset="-122"/>
                        </a:rPr>
                        <a:t>封闭，架构分散</a:t>
                      </a:r>
                    </a:p>
                  </a:txBody>
                  <a:tcPr anchor="ctr"/>
                </a:tc>
                <a:extLst>
                  <a:ext uri="{0D108BD9-81ED-4DB2-BD59-A6C34878D82A}">
                    <a16:rowId xmlns:a16="http://schemas.microsoft.com/office/drawing/2014/main" val="3121970560"/>
                  </a:ext>
                </a:extLst>
              </a:tr>
              <a:tr h="582339">
                <a:tc>
                  <a:txBody>
                    <a:bodyPr/>
                    <a:lstStyle/>
                    <a:p>
                      <a:r>
                        <a:rPr lang="zh-CN" altLang="en-US" sz="1200" dirty="0">
                          <a:latin typeface="Gill Sans MT" panose="020B0502020104020203" pitchFamily="34" charset="0"/>
                          <a:ea typeface="Microsoft YaHei" panose="020B0503020204020204" pitchFamily="34" charset="-122"/>
                        </a:rPr>
                        <a:t>多样性</a:t>
                      </a:r>
                    </a:p>
                  </a:txBody>
                  <a:tcPr anchor="ctr"/>
                </a:tc>
                <a:tc>
                  <a:txBody>
                    <a:bodyPr/>
                    <a:lstStyle/>
                    <a:p>
                      <a:r>
                        <a:rPr lang="zh-CN" altLang="en-US" sz="1200" dirty="0">
                          <a:latin typeface="Gill Sans MT" panose="020B0502020104020203" pitchFamily="34" charset="0"/>
                          <a:ea typeface="Microsoft YaHei" panose="020B0503020204020204" pitchFamily="34" charset="-122"/>
                        </a:rPr>
                        <a:t>标准化程度高，</a:t>
                      </a:r>
                      <a:r>
                        <a:rPr lang="en-US" altLang="zh-CN" sz="1200" dirty="0">
                          <a:latin typeface="Gill Sans MT" panose="020B0502020104020203" pitchFamily="34" charset="0"/>
                          <a:ea typeface="Microsoft YaHei" panose="020B0503020204020204" pitchFamily="34" charset="-122"/>
                        </a:rPr>
                        <a:t>CPU/GPU/NPU</a:t>
                      </a:r>
                      <a:endParaRPr lang="zh-CN" altLang="en-US" sz="1200" dirty="0">
                        <a:latin typeface="Gill Sans MT" panose="020B0502020104020203" pitchFamily="34" charset="0"/>
                        <a:ea typeface="Microsoft YaHei" panose="020B0503020204020204" pitchFamily="34" charset="-122"/>
                      </a:endParaRPr>
                    </a:p>
                  </a:txBody>
                  <a:tcPr anchor="ctr"/>
                </a:tc>
                <a:tc>
                  <a:txBody>
                    <a:bodyPr/>
                    <a:lstStyle/>
                    <a:p>
                      <a:r>
                        <a:rPr lang="zh-CN" altLang="en-US" sz="1200" dirty="0">
                          <a:latin typeface="Gill Sans MT" panose="020B0502020104020203" pitchFamily="34" charset="0"/>
                          <a:ea typeface="Microsoft YaHei" panose="020B0503020204020204" pitchFamily="34" charset="-122"/>
                        </a:rPr>
                        <a:t>多样性芯片架构，</a:t>
                      </a:r>
                      <a:r>
                        <a:rPr lang="en-US" altLang="zh-CN" sz="1200" dirty="0">
                          <a:latin typeface="Gill Sans MT" panose="020B0502020104020203" pitchFamily="34" charset="0"/>
                          <a:ea typeface="Microsoft YaHei" panose="020B0503020204020204" pitchFamily="34" charset="-122"/>
                        </a:rPr>
                        <a:t>SOC</a:t>
                      </a:r>
                      <a:r>
                        <a:rPr lang="zh-CN" altLang="en-US" sz="1200" dirty="0">
                          <a:latin typeface="Gill Sans MT" panose="020B0502020104020203" pitchFamily="34" charset="0"/>
                          <a:ea typeface="Microsoft YaHei" panose="020B0503020204020204" pitchFamily="34" charset="-122"/>
                        </a:rPr>
                        <a:t>多</a:t>
                      </a:r>
                    </a:p>
                  </a:txBody>
                  <a:tcPr anchor="ctr"/>
                </a:tc>
                <a:extLst>
                  <a:ext uri="{0D108BD9-81ED-4DB2-BD59-A6C34878D82A}">
                    <a16:rowId xmlns:a16="http://schemas.microsoft.com/office/drawing/2014/main" val="3874044160"/>
                  </a:ext>
                </a:extLst>
              </a:tr>
              <a:tr h="582339">
                <a:tc>
                  <a:txBody>
                    <a:bodyPr/>
                    <a:lstStyle/>
                    <a:p>
                      <a:r>
                        <a:rPr lang="zh-CN" altLang="en-US" sz="1200" dirty="0">
                          <a:latin typeface="Gill Sans MT" panose="020B0502020104020203" pitchFamily="34" charset="0"/>
                          <a:ea typeface="Microsoft YaHei" panose="020B0503020204020204" pitchFamily="34" charset="-122"/>
                        </a:rPr>
                        <a:t>研发成本</a:t>
                      </a:r>
                    </a:p>
                  </a:txBody>
                  <a:tcPr anchor="ctr"/>
                </a:tc>
                <a:tc>
                  <a:txBody>
                    <a:bodyPr/>
                    <a:lstStyle/>
                    <a:p>
                      <a:r>
                        <a:rPr lang="zh-CN" altLang="en-US" sz="1200" dirty="0">
                          <a:latin typeface="Gill Sans MT" panose="020B0502020104020203" pitchFamily="34" charset="0"/>
                          <a:ea typeface="Microsoft YaHei" panose="020B0503020204020204" pitchFamily="34" charset="-122"/>
                        </a:rPr>
                        <a:t>配套完善，可移植性高</a:t>
                      </a:r>
                    </a:p>
                  </a:txBody>
                  <a:tcPr anchor="ctr"/>
                </a:tc>
                <a:tc>
                  <a:txBody>
                    <a:bodyPr/>
                    <a:lstStyle/>
                    <a:p>
                      <a:r>
                        <a:rPr lang="zh-CN" altLang="en-US" sz="1200" dirty="0">
                          <a:latin typeface="Gill Sans MT" panose="020B0502020104020203" pitchFamily="34" charset="0"/>
                          <a:ea typeface="Microsoft YaHei" panose="020B0503020204020204" pitchFamily="34" charset="-122"/>
                        </a:rPr>
                        <a:t>配套不完善，可移植性受限</a:t>
                      </a:r>
                    </a:p>
                  </a:txBody>
                  <a:tcPr anchor="ctr"/>
                </a:tc>
                <a:extLst>
                  <a:ext uri="{0D108BD9-81ED-4DB2-BD59-A6C34878D82A}">
                    <a16:rowId xmlns:a16="http://schemas.microsoft.com/office/drawing/2014/main" val="4081454713"/>
                  </a:ext>
                </a:extLst>
              </a:tr>
            </a:tbl>
          </a:graphicData>
        </a:graphic>
      </p:graphicFrame>
    </p:spTree>
    <p:extLst>
      <p:ext uri="{BB962C8B-B14F-4D97-AF65-F5344CB8AC3E}">
        <p14:creationId xmlns:p14="http://schemas.microsoft.com/office/powerpoint/2010/main" val="1745803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a:xfrm>
            <a:off x="623636" y="679570"/>
            <a:ext cx="10731329" cy="5413726"/>
          </a:xfrm>
        </p:spPr>
        <p:txBody>
          <a:bodyPr anchor="ctr"/>
          <a:lstStyle/>
          <a:p>
            <a:pPr algn="ctr"/>
            <a:r>
              <a:rPr lang="zh-CN" altLang="en-US" sz="9600" dirty="0">
                <a:solidFill>
                  <a:srgbClr val="C00000"/>
                </a:solidFill>
              </a:rPr>
              <a:t>云测部署和</a:t>
            </a:r>
            <a:br>
              <a:rPr lang="en-US" altLang="zh-CN" sz="9600" dirty="0">
                <a:solidFill>
                  <a:srgbClr val="C00000"/>
                </a:solidFill>
              </a:rPr>
            </a:br>
            <a:r>
              <a:rPr lang="zh-CN" altLang="en-US" sz="9600" dirty="0">
                <a:solidFill>
                  <a:srgbClr val="C00000"/>
                </a:solidFill>
              </a:rPr>
              <a:t>推理方式</a:t>
            </a:r>
          </a:p>
        </p:txBody>
      </p:sp>
    </p:spTree>
    <p:extLst>
      <p:ext uri="{BB962C8B-B14F-4D97-AF65-F5344CB8AC3E}">
        <p14:creationId xmlns:p14="http://schemas.microsoft.com/office/powerpoint/2010/main" val="35594739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a:t>
            </a:r>
          </a:p>
        </p:txBody>
      </p:sp>
      <p:pic>
        <p:nvPicPr>
          <p:cNvPr id="3" name="图片 2">
            <a:extLst>
              <a:ext uri="{FF2B5EF4-FFF2-40B4-BE49-F238E27FC236}">
                <a16:creationId xmlns:a16="http://schemas.microsoft.com/office/drawing/2014/main" id="{54902C41-ADBD-954C-8BFB-0FED88FB1B82}"/>
              </a:ext>
            </a:extLst>
          </p:cNvPr>
          <p:cNvPicPr>
            <a:picLocks noChangeAspect="1"/>
          </p:cNvPicPr>
          <p:nvPr/>
        </p:nvPicPr>
        <p:blipFill>
          <a:blip r:embed="rId2"/>
          <a:stretch>
            <a:fillRect/>
          </a:stretch>
        </p:blipFill>
        <p:spPr>
          <a:xfrm>
            <a:off x="2569989" y="967084"/>
            <a:ext cx="7751142" cy="5408316"/>
          </a:xfrm>
          <a:prstGeom prst="rect">
            <a:avLst/>
          </a:prstGeom>
        </p:spPr>
      </p:pic>
    </p:spTree>
    <p:extLst>
      <p:ext uri="{BB962C8B-B14F-4D97-AF65-F5344CB8AC3E}">
        <p14:creationId xmlns:p14="http://schemas.microsoft.com/office/powerpoint/2010/main" val="2547408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推理系统流程全景：请求与响应处理</a:t>
            </a:r>
          </a:p>
        </p:txBody>
      </p:sp>
      <p:sp>
        <p:nvSpPr>
          <p:cNvPr id="3" name="内容占位符 2">
            <a:extLst>
              <a:ext uri="{FF2B5EF4-FFF2-40B4-BE49-F238E27FC236}">
                <a16:creationId xmlns:a16="http://schemas.microsoft.com/office/drawing/2014/main" id="{B9DEF85C-54F4-954B-8675-D9B527AA99CC}"/>
              </a:ext>
            </a:extLst>
          </p:cNvPr>
          <p:cNvSpPr>
            <a:spLocks noGrp="1"/>
          </p:cNvSpPr>
          <p:nvPr>
            <p:ph sz="half" idx="1"/>
          </p:nvPr>
        </p:nvSpPr>
        <p:spPr>
          <a:xfrm>
            <a:off x="623636" y="1495552"/>
            <a:ext cx="4826674" cy="4525736"/>
          </a:xfrm>
        </p:spPr>
        <p:txBody>
          <a:bodyPr/>
          <a:lstStyle/>
          <a:p>
            <a:pPr eaLnBrk="1" latinLnBrk="1" hangingPunct="1">
              <a:lnSpc>
                <a:spcPct val="150000"/>
              </a:lnSpc>
            </a:pPr>
            <a:r>
              <a:rPr lang="zh-CN" altLang="en-US" dirty="0">
                <a:latin typeface="+mj-ea"/>
              </a:rPr>
              <a:t>系统需要序列化与反序列化请求，并通过后端高效执行，满足一定的响应延迟。</a:t>
            </a:r>
            <a:endParaRPr lang="en-US" altLang="zh-CN" dirty="0">
              <a:latin typeface="+mj-ea"/>
            </a:endParaRPr>
          </a:p>
          <a:p>
            <a:pPr eaLnBrk="1" latinLnBrk="1" hangingPunct="1">
              <a:lnSpc>
                <a:spcPct val="150000"/>
              </a:lnSpc>
            </a:pPr>
            <a:endParaRPr lang="en-US" altLang="zh-CN" dirty="0">
              <a:latin typeface="+mj-ea"/>
            </a:endParaRPr>
          </a:p>
          <a:p>
            <a:pPr eaLnBrk="1" latinLnBrk="1" hangingPunct="1">
              <a:lnSpc>
                <a:spcPct val="150000"/>
              </a:lnSpc>
            </a:pPr>
            <a:r>
              <a:rPr lang="zh-CN" altLang="en-US" dirty="0">
                <a:latin typeface="+mj-ea"/>
              </a:rPr>
              <a:t>相比传统的 </a:t>
            </a:r>
            <a:r>
              <a:rPr lang="en-US" altLang="zh-CN" dirty="0">
                <a:latin typeface="+mj-ea"/>
              </a:rPr>
              <a:t>Web </a:t>
            </a:r>
            <a:r>
              <a:rPr lang="zh-CN" altLang="en-US" dirty="0">
                <a:latin typeface="+mj-ea"/>
              </a:rPr>
              <a:t>服务，推理系统常常需要接受图像，文本，音频等非结构化数据，单请求或响应数据量一般更大，这就需要对这类数据有高效的传输，序列化，压缩与解压缩机制。</a:t>
            </a:r>
          </a:p>
        </p:txBody>
      </p:sp>
      <p:pic>
        <p:nvPicPr>
          <p:cNvPr id="7" name="图片 6">
            <a:extLst>
              <a:ext uri="{FF2B5EF4-FFF2-40B4-BE49-F238E27FC236}">
                <a16:creationId xmlns:a16="http://schemas.microsoft.com/office/drawing/2014/main" id="{A46A986E-879C-D443-86B0-096DE5E7497E}"/>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18929302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推理系统流程全景：请求调度</a:t>
            </a:r>
          </a:p>
        </p:txBody>
      </p:sp>
      <p:sp>
        <p:nvSpPr>
          <p:cNvPr id="3" name="内容占位符 2">
            <a:extLst>
              <a:ext uri="{FF2B5EF4-FFF2-40B4-BE49-F238E27FC236}">
                <a16:creationId xmlns:a16="http://schemas.microsoft.com/office/drawing/2014/main" id="{22302471-912C-0044-863C-8C5A9A83C754}"/>
              </a:ext>
            </a:extLst>
          </p:cNvPr>
          <p:cNvSpPr>
            <a:spLocks noGrp="1"/>
          </p:cNvSpPr>
          <p:nvPr>
            <p:ph sz="half" idx="1"/>
          </p:nvPr>
        </p:nvSpPr>
        <p:spPr>
          <a:xfrm>
            <a:off x="623635" y="1412776"/>
            <a:ext cx="4754665" cy="4608512"/>
          </a:xfrm>
        </p:spPr>
        <p:txBody>
          <a:bodyPr/>
          <a:lstStyle/>
          <a:p>
            <a:pPr>
              <a:lnSpc>
                <a:spcPct val="150000"/>
              </a:lnSpc>
            </a:pPr>
            <a:r>
              <a:rPr lang="zh-CN" altLang="en-US" dirty="0">
                <a:latin typeface="+mj-ea"/>
              </a:rPr>
              <a:t>系统可以根据后端资源利用率，动态调整批尺寸，模型的资源分配，进而提升资源利用率，吞吐量。</a:t>
            </a:r>
            <a:endParaRPr lang="en-US" altLang="zh-CN" dirty="0">
              <a:latin typeface="+mj-ea"/>
            </a:endParaRPr>
          </a:p>
          <a:p>
            <a:pPr>
              <a:lnSpc>
                <a:spcPct val="150000"/>
              </a:lnSpc>
            </a:pPr>
            <a:endParaRPr lang="en-US" altLang="zh-CN" dirty="0">
              <a:latin typeface="+mj-ea"/>
            </a:endParaRPr>
          </a:p>
          <a:p>
            <a:pPr>
              <a:lnSpc>
                <a:spcPct val="150000"/>
              </a:lnSpc>
            </a:pPr>
            <a:r>
              <a:rPr lang="zh-CN" altLang="en-US" dirty="0">
                <a:latin typeface="+mj-ea"/>
              </a:rPr>
              <a:t>如果是通过加速器进行的加速推理，还要考虑主存与加速器内存之间的数据拷贝，通过调度或预取等策略在计算的间歇做好数据的准备。</a:t>
            </a:r>
          </a:p>
        </p:txBody>
      </p:sp>
      <p:pic>
        <p:nvPicPr>
          <p:cNvPr id="6" name="图片 5">
            <a:extLst>
              <a:ext uri="{FF2B5EF4-FFF2-40B4-BE49-F238E27FC236}">
                <a16:creationId xmlns:a16="http://schemas.microsoft.com/office/drawing/2014/main" id="{E7E7BDDF-218F-524A-8D23-0978E0156CBD}"/>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33583267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推理系统流程全景：推理引擎执行</a:t>
            </a:r>
          </a:p>
        </p:txBody>
      </p:sp>
      <p:sp>
        <p:nvSpPr>
          <p:cNvPr id="3" name="内容占位符 2">
            <a:extLst>
              <a:ext uri="{FF2B5EF4-FFF2-40B4-BE49-F238E27FC236}">
                <a16:creationId xmlns:a16="http://schemas.microsoft.com/office/drawing/2014/main" id="{9D3C5E4C-2541-794D-81E8-9518FD94BF67}"/>
              </a:ext>
            </a:extLst>
          </p:cNvPr>
          <p:cNvSpPr>
            <a:spLocks noGrp="1"/>
          </p:cNvSpPr>
          <p:nvPr>
            <p:ph sz="half" idx="1"/>
          </p:nvPr>
        </p:nvSpPr>
        <p:spPr>
          <a:xfrm>
            <a:off x="623636" y="1412776"/>
            <a:ext cx="4466634" cy="4608512"/>
          </a:xfrm>
        </p:spPr>
        <p:txBody>
          <a:bodyPr/>
          <a:lstStyle/>
          <a:p>
            <a:pPr>
              <a:lnSpc>
                <a:spcPct val="150000"/>
              </a:lnSpc>
            </a:pPr>
            <a:r>
              <a:rPr lang="zh-CN" altLang="en-US" dirty="0">
                <a:latin typeface="+mj-ea"/>
              </a:rPr>
              <a:t>推理引擎将请求映射到模型作为输入，并在运行时调度深度学习模型的内核进行多阶段的处理。</a:t>
            </a:r>
            <a:endParaRPr lang="en-US" altLang="zh-CN" dirty="0">
              <a:latin typeface="+mj-ea"/>
            </a:endParaRPr>
          </a:p>
          <a:p>
            <a:pPr>
              <a:lnSpc>
                <a:spcPct val="150000"/>
              </a:lnSpc>
            </a:pPr>
            <a:endParaRPr lang="en-US" altLang="zh-CN" dirty="0">
              <a:latin typeface="+mj-ea"/>
            </a:endParaRPr>
          </a:p>
          <a:p>
            <a:pPr>
              <a:lnSpc>
                <a:spcPct val="150000"/>
              </a:lnSpc>
            </a:pPr>
            <a:r>
              <a:rPr lang="zh-CN" altLang="en-US" dirty="0">
                <a:latin typeface="+mj-ea"/>
              </a:rPr>
              <a:t>如果是部署在异构硬件或多样化的环境，还可以利用编译器进行代码生成与内核算子优化，让模型自动化转换为高效的特定平台的可执行的机器码。</a:t>
            </a:r>
          </a:p>
          <a:p>
            <a:pPr>
              <a:lnSpc>
                <a:spcPct val="150000"/>
              </a:lnSpc>
            </a:pPr>
            <a:endParaRPr lang="zh-CN" altLang="en-US" dirty="0">
              <a:latin typeface="+mj-ea"/>
            </a:endParaRPr>
          </a:p>
          <a:p>
            <a:endParaRPr lang="zh-CN" altLang="en-US" dirty="0"/>
          </a:p>
        </p:txBody>
      </p:sp>
      <p:pic>
        <p:nvPicPr>
          <p:cNvPr id="4" name="图片 3">
            <a:extLst>
              <a:ext uri="{FF2B5EF4-FFF2-40B4-BE49-F238E27FC236}">
                <a16:creationId xmlns:a16="http://schemas.microsoft.com/office/drawing/2014/main" id="{42103792-2E29-DE46-9BD0-57C0935148B6}"/>
              </a:ext>
            </a:extLst>
          </p:cNvPr>
          <p:cNvPicPr>
            <a:picLocks noChangeAspect="1"/>
          </p:cNvPicPr>
          <p:nvPr/>
        </p:nvPicPr>
        <p:blipFill>
          <a:blip r:embed="rId2"/>
          <a:stretch>
            <a:fillRect/>
          </a:stretch>
        </p:blipFill>
        <p:spPr>
          <a:xfrm>
            <a:off x="5418787" y="1700808"/>
            <a:ext cx="6345154" cy="3816424"/>
          </a:xfrm>
          <a:prstGeom prst="rect">
            <a:avLst/>
          </a:prstGeom>
        </p:spPr>
      </p:pic>
    </p:spTree>
    <p:extLst>
      <p:ext uri="{BB962C8B-B14F-4D97-AF65-F5344CB8AC3E}">
        <p14:creationId xmlns:p14="http://schemas.microsoft.com/office/powerpoint/2010/main" val="10238710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推理系统流程全景：模型版本管理</a:t>
            </a:r>
          </a:p>
        </p:txBody>
      </p:sp>
      <p:sp>
        <p:nvSpPr>
          <p:cNvPr id="3" name="内容占位符 2">
            <a:extLst>
              <a:ext uri="{FF2B5EF4-FFF2-40B4-BE49-F238E27FC236}">
                <a16:creationId xmlns:a16="http://schemas.microsoft.com/office/drawing/2014/main" id="{16118A55-A378-324F-B35A-12959CB56B3C}"/>
              </a:ext>
            </a:extLst>
          </p:cNvPr>
          <p:cNvSpPr>
            <a:spLocks noGrp="1"/>
          </p:cNvSpPr>
          <p:nvPr>
            <p:ph sz="half" idx="1"/>
          </p:nvPr>
        </p:nvSpPr>
        <p:spPr>
          <a:xfrm>
            <a:off x="623636" y="1412776"/>
            <a:ext cx="4754666" cy="4608512"/>
          </a:xfrm>
        </p:spPr>
        <p:txBody>
          <a:bodyPr/>
          <a:lstStyle/>
          <a:p>
            <a:pPr>
              <a:lnSpc>
                <a:spcPct val="150000"/>
              </a:lnSpc>
            </a:pPr>
            <a:r>
              <a:rPr lang="zh-CN" altLang="en-US" dirty="0">
                <a:latin typeface="+mj-ea"/>
              </a:rPr>
              <a:t>在云端算法工程师不断验证和开发新的版本模型，需要有一定的协议保证版本更新与回滚。</a:t>
            </a:r>
            <a:endParaRPr lang="en-US" altLang="zh-CN" dirty="0">
              <a:latin typeface="+mj-ea"/>
            </a:endParaRPr>
          </a:p>
          <a:p>
            <a:pPr>
              <a:lnSpc>
                <a:spcPct val="150000"/>
              </a:lnSpc>
            </a:pPr>
            <a:endParaRPr lang="en-US" altLang="zh-CN" dirty="0">
              <a:latin typeface="+mj-ea"/>
            </a:endParaRPr>
          </a:p>
          <a:p>
            <a:pPr>
              <a:lnSpc>
                <a:spcPct val="150000"/>
              </a:lnSpc>
            </a:pPr>
            <a:r>
              <a:rPr lang="zh-CN" altLang="en-US" dirty="0">
                <a:latin typeface="+mj-ea"/>
              </a:rPr>
              <a:t>定期或满足一定条件的新模型不断上线替换线上模型，以提升推理服务的效果，但是由于有些指标只能线上测试，有可能线上测试效果较差还需要支持回滚机制，让模型能回滚到稳定的旧版本模型。</a:t>
            </a:r>
          </a:p>
        </p:txBody>
      </p:sp>
      <p:pic>
        <p:nvPicPr>
          <p:cNvPr id="6" name="图片 5">
            <a:extLst>
              <a:ext uri="{FF2B5EF4-FFF2-40B4-BE49-F238E27FC236}">
                <a16:creationId xmlns:a16="http://schemas.microsoft.com/office/drawing/2014/main" id="{097F314A-03F9-EA47-834A-C5BB77BFB3B4}"/>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23434939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推理系统流程全景：健康监控</a:t>
            </a:r>
          </a:p>
        </p:txBody>
      </p:sp>
      <p:sp>
        <p:nvSpPr>
          <p:cNvPr id="3" name="内容占位符 2">
            <a:extLst>
              <a:ext uri="{FF2B5EF4-FFF2-40B4-BE49-F238E27FC236}">
                <a16:creationId xmlns:a16="http://schemas.microsoft.com/office/drawing/2014/main" id="{F3E278D2-DADD-664F-9AE8-545D3CCFF296}"/>
              </a:ext>
            </a:extLst>
          </p:cNvPr>
          <p:cNvSpPr>
            <a:spLocks noGrp="1"/>
          </p:cNvSpPr>
          <p:nvPr>
            <p:ph sz="half" idx="1"/>
          </p:nvPr>
        </p:nvSpPr>
        <p:spPr>
          <a:xfrm>
            <a:off x="623636" y="1412776"/>
            <a:ext cx="4943336" cy="4608512"/>
          </a:xfrm>
        </p:spPr>
        <p:txBody>
          <a:bodyPr/>
          <a:lstStyle/>
          <a:p>
            <a:pPr>
              <a:lnSpc>
                <a:spcPct val="150000"/>
              </a:lnSpc>
            </a:pPr>
            <a:r>
              <a:rPr lang="zh-CN" altLang="en-US" dirty="0">
                <a:latin typeface="+mj-ea"/>
              </a:rPr>
              <a:t>云端的服务系统应该是可观测的，才能让服务端工程师监控，报警和修复服务，保证服务的稳定性和 </a:t>
            </a:r>
            <a:r>
              <a:rPr lang="en-US" altLang="zh-CN" dirty="0">
                <a:latin typeface="+mj-ea"/>
              </a:rPr>
              <a:t>SLA</a:t>
            </a:r>
            <a:r>
              <a:rPr lang="zh-CN" altLang="en-US" dirty="0">
                <a:latin typeface="+mj-ea"/>
              </a:rPr>
              <a:t>。</a:t>
            </a:r>
            <a:endParaRPr lang="en-US" altLang="zh-CN" dirty="0">
              <a:latin typeface="+mj-ea"/>
            </a:endParaRPr>
          </a:p>
          <a:p>
            <a:pPr>
              <a:lnSpc>
                <a:spcPct val="150000"/>
              </a:lnSpc>
            </a:pPr>
            <a:endParaRPr lang="en-US" altLang="zh-CN" dirty="0">
              <a:latin typeface="+mj-ea"/>
            </a:endParaRPr>
          </a:p>
          <a:p>
            <a:pPr>
              <a:lnSpc>
                <a:spcPct val="150000"/>
              </a:lnSpc>
            </a:pPr>
            <a:r>
              <a:rPr lang="zh-CN" altLang="en-US" dirty="0">
                <a:latin typeface="+mj-ea"/>
              </a:rPr>
              <a:t>例如，一段时间内响应变慢，通过可观测的日志，运维工程师能诊断是哪个环节成为瓶颈，进而可以快速定位，应用策略，防止整个服务突发性无法响应（例如，</a:t>
            </a:r>
            <a:r>
              <a:rPr lang="en-US" altLang="zh-CN" dirty="0">
                <a:latin typeface="+mj-ea"/>
              </a:rPr>
              <a:t>OOM </a:t>
            </a:r>
            <a:r>
              <a:rPr lang="zh-CN" altLang="en-US" dirty="0">
                <a:latin typeface="+mj-ea"/>
              </a:rPr>
              <a:t>造成服务程序崩溃）。</a:t>
            </a:r>
          </a:p>
          <a:p>
            <a:pPr>
              <a:lnSpc>
                <a:spcPct val="150000"/>
              </a:lnSpc>
            </a:pPr>
            <a:endParaRPr lang="zh-CN" altLang="en-US" dirty="0">
              <a:latin typeface="+mj-ea"/>
            </a:endParaRPr>
          </a:p>
          <a:p>
            <a:endParaRPr lang="zh-CN" altLang="en-US" dirty="0"/>
          </a:p>
        </p:txBody>
      </p:sp>
      <p:pic>
        <p:nvPicPr>
          <p:cNvPr id="6" name="图片 5">
            <a:extLst>
              <a:ext uri="{FF2B5EF4-FFF2-40B4-BE49-F238E27FC236}">
                <a16:creationId xmlns:a16="http://schemas.microsoft.com/office/drawing/2014/main" id="{26935832-34B9-BF41-A377-D3C2288BEB24}"/>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25007247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推理系统的工作流程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推理系统生命周期管理</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37233522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推理系统流程全景：推理硬件</a:t>
            </a:r>
          </a:p>
        </p:txBody>
      </p:sp>
      <p:sp>
        <p:nvSpPr>
          <p:cNvPr id="3" name="内容占位符 2">
            <a:extLst>
              <a:ext uri="{FF2B5EF4-FFF2-40B4-BE49-F238E27FC236}">
                <a16:creationId xmlns:a16="http://schemas.microsoft.com/office/drawing/2014/main" id="{6ACA250E-9B3E-6744-90A7-4E7ABB8FB0DB}"/>
              </a:ext>
            </a:extLst>
          </p:cNvPr>
          <p:cNvSpPr>
            <a:spLocks noGrp="1"/>
          </p:cNvSpPr>
          <p:nvPr>
            <p:ph sz="half" idx="1"/>
          </p:nvPr>
        </p:nvSpPr>
        <p:spPr>
          <a:xfrm>
            <a:off x="623636" y="1412776"/>
            <a:ext cx="4682658" cy="4608512"/>
          </a:xfrm>
        </p:spPr>
        <p:txBody>
          <a:bodyPr/>
          <a:lstStyle/>
          <a:p>
            <a:pPr>
              <a:lnSpc>
                <a:spcPct val="150000"/>
              </a:lnSpc>
            </a:pPr>
            <a:r>
              <a:rPr lang="zh-CN" altLang="en-US" dirty="0">
                <a:latin typeface="+mj-ea"/>
              </a:rPr>
              <a:t>在边缘端等场景会面对更多样的硬件，驱动和开发库，需要通过编译器进行一定代码生成让模型可以跨设备高效运行，并通过编译器实现性能优化。</a:t>
            </a:r>
          </a:p>
          <a:p>
            <a:pPr>
              <a:lnSpc>
                <a:spcPct val="150000"/>
              </a:lnSpc>
            </a:pPr>
            <a:endParaRPr lang="zh-CN" altLang="en-US" dirty="0">
              <a:latin typeface="+mj-ea"/>
            </a:endParaRPr>
          </a:p>
          <a:p>
            <a:endParaRPr lang="zh-CN" altLang="en-US" dirty="0"/>
          </a:p>
        </p:txBody>
      </p:sp>
      <p:pic>
        <p:nvPicPr>
          <p:cNvPr id="6" name="图片 5">
            <a:extLst>
              <a:ext uri="{FF2B5EF4-FFF2-40B4-BE49-F238E27FC236}">
                <a16:creationId xmlns:a16="http://schemas.microsoft.com/office/drawing/2014/main" id="{9C0CBA63-99A7-3A41-9B8D-4B5936C2C4BA}"/>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15167618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a:xfrm>
            <a:off x="623636" y="679570"/>
            <a:ext cx="10731329" cy="5413726"/>
          </a:xfrm>
        </p:spPr>
        <p:txBody>
          <a:bodyPr anchor="ctr"/>
          <a:lstStyle/>
          <a:p>
            <a:pPr algn="ctr"/>
            <a:r>
              <a:rPr lang="zh-CN" altLang="en-US" sz="9600" dirty="0">
                <a:solidFill>
                  <a:srgbClr val="C00000"/>
                </a:solidFill>
              </a:rPr>
              <a:t>边缘部署和</a:t>
            </a:r>
            <a:br>
              <a:rPr lang="en-US" altLang="zh-CN" sz="9600" dirty="0">
                <a:solidFill>
                  <a:srgbClr val="C00000"/>
                </a:solidFill>
              </a:rPr>
            </a:br>
            <a:r>
              <a:rPr lang="zh-CN" altLang="en-US" sz="9600" dirty="0">
                <a:solidFill>
                  <a:srgbClr val="C00000"/>
                </a:solidFill>
              </a:rPr>
              <a:t>推理方式</a:t>
            </a:r>
          </a:p>
        </p:txBody>
      </p:sp>
    </p:spTree>
    <p:extLst>
      <p:ext uri="{BB962C8B-B14F-4D97-AF65-F5344CB8AC3E}">
        <p14:creationId xmlns:p14="http://schemas.microsoft.com/office/powerpoint/2010/main" val="31803374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D6E872-DAAD-0F42-A271-4A45D9282046}"/>
              </a:ext>
            </a:extLst>
          </p:cNvPr>
          <p:cNvSpPr>
            <a:spLocks noGrp="1"/>
          </p:cNvSpPr>
          <p:nvPr>
            <p:ph type="title"/>
          </p:nvPr>
        </p:nvSpPr>
        <p:spPr/>
        <p:txBody>
          <a:bodyPr/>
          <a:lstStyle/>
          <a:p>
            <a:r>
              <a:rPr lang="zh-CN" altLang="en-US" dirty="0"/>
              <a:t>边缘部署与推理方式</a:t>
            </a:r>
          </a:p>
        </p:txBody>
      </p:sp>
      <p:pic>
        <p:nvPicPr>
          <p:cNvPr id="6" name="图片 5">
            <a:extLst>
              <a:ext uri="{FF2B5EF4-FFF2-40B4-BE49-F238E27FC236}">
                <a16:creationId xmlns:a16="http://schemas.microsoft.com/office/drawing/2014/main" id="{9B4E236F-3A9E-024D-8D81-1D8A8DD5C5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4438" y="4536854"/>
            <a:ext cx="4877861" cy="1466291"/>
          </a:xfrm>
          <a:prstGeom prst="rect">
            <a:avLst/>
          </a:prstGeom>
        </p:spPr>
      </p:pic>
      <p:pic>
        <p:nvPicPr>
          <p:cNvPr id="9" name="图片 8">
            <a:extLst>
              <a:ext uri="{FF2B5EF4-FFF2-40B4-BE49-F238E27FC236}">
                <a16:creationId xmlns:a16="http://schemas.microsoft.com/office/drawing/2014/main" id="{B0BF03B8-EC3C-C046-A32E-8B06E7D73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5630" y="1608475"/>
            <a:ext cx="2160240" cy="1159801"/>
          </a:xfrm>
          <a:prstGeom prst="rect">
            <a:avLst/>
          </a:prstGeom>
        </p:spPr>
      </p:pic>
      <p:pic>
        <p:nvPicPr>
          <p:cNvPr id="11" name="图片 10">
            <a:extLst>
              <a:ext uri="{FF2B5EF4-FFF2-40B4-BE49-F238E27FC236}">
                <a16:creationId xmlns:a16="http://schemas.microsoft.com/office/drawing/2014/main" id="{86E9A112-4ECA-AD44-B8AD-3EC51A5A71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4098" y="2955637"/>
            <a:ext cx="3568566" cy="1165967"/>
          </a:xfrm>
          <a:prstGeom prst="rect">
            <a:avLst/>
          </a:prstGeom>
        </p:spPr>
      </p:pic>
      <p:pic>
        <p:nvPicPr>
          <p:cNvPr id="13" name="图片 12">
            <a:extLst>
              <a:ext uri="{FF2B5EF4-FFF2-40B4-BE49-F238E27FC236}">
                <a16:creationId xmlns:a16="http://schemas.microsoft.com/office/drawing/2014/main" id="{7FF424B3-815F-EE4E-8333-27B9F65B68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0468" y="1436515"/>
            <a:ext cx="3409568" cy="1466291"/>
          </a:xfrm>
          <a:prstGeom prst="rect">
            <a:avLst/>
          </a:prstGeom>
        </p:spPr>
      </p:pic>
      <p:pic>
        <p:nvPicPr>
          <p:cNvPr id="15" name="图片 14">
            <a:extLst>
              <a:ext uri="{FF2B5EF4-FFF2-40B4-BE49-F238E27FC236}">
                <a16:creationId xmlns:a16="http://schemas.microsoft.com/office/drawing/2014/main" id="{E3C6AA5C-9664-7F48-AE9F-C10EC20417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71" y="3681703"/>
            <a:ext cx="3414153" cy="2276102"/>
          </a:xfrm>
          <a:prstGeom prst="rect">
            <a:avLst/>
          </a:prstGeom>
        </p:spPr>
      </p:pic>
      <p:sp>
        <p:nvSpPr>
          <p:cNvPr id="16" name="椭圆 15">
            <a:extLst>
              <a:ext uri="{FF2B5EF4-FFF2-40B4-BE49-F238E27FC236}">
                <a16:creationId xmlns:a16="http://schemas.microsoft.com/office/drawing/2014/main" id="{6DD6FD53-9C15-3C43-87E3-B3F33214544D}"/>
              </a:ext>
            </a:extLst>
          </p:cNvPr>
          <p:cNvSpPr/>
          <p:nvPr/>
        </p:nvSpPr>
        <p:spPr bwMode="auto">
          <a:xfrm>
            <a:off x="913805" y="198884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1</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7" name="椭圆 16">
            <a:extLst>
              <a:ext uri="{FF2B5EF4-FFF2-40B4-BE49-F238E27FC236}">
                <a16:creationId xmlns:a16="http://schemas.microsoft.com/office/drawing/2014/main" id="{F7634937-9A0D-8142-B3BC-617A61EA723C}"/>
              </a:ext>
            </a:extLst>
          </p:cNvPr>
          <p:cNvSpPr/>
          <p:nvPr/>
        </p:nvSpPr>
        <p:spPr bwMode="auto">
          <a:xfrm>
            <a:off x="7250509" y="1935171"/>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2</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8" name="椭圆 17">
            <a:extLst>
              <a:ext uri="{FF2B5EF4-FFF2-40B4-BE49-F238E27FC236}">
                <a16:creationId xmlns:a16="http://schemas.microsoft.com/office/drawing/2014/main" id="{159416AE-7118-4449-AE24-D855BEE9240D}"/>
              </a:ext>
            </a:extLst>
          </p:cNvPr>
          <p:cNvSpPr/>
          <p:nvPr/>
        </p:nvSpPr>
        <p:spPr bwMode="auto">
          <a:xfrm>
            <a:off x="3779473" y="342900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3</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9" name="椭圆 18">
            <a:extLst>
              <a:ext uri="{FF2B5EF4-FFF2-40B4-BE49-F238E27FC236}">
                <a16:creationId xmlns:a16="http://schemas.microsoft.com/office/drawing/2014/main" id="{F8221412-D6D3-CE41-90A9-940D803FD717}"/>
              </a:ext>
            </a:extLst>
          </p:cNvPr>
          <p:cNvSpPr/>
          <p:nvPr/>
        </p:nvSpPr>
        <p:spPr bwMode="auto">
          <a:xfrm>
            <a:off x="1317386"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4</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20" name="椭圆 19">
            <a:extLst>
              <a:ext uri="{FF2B5EF4-FFF2-40B4-BE49-F238E27FC236}">
                <a16:creationId xmlns:a16="http://schemas.microsoft.com/office/drawing/2014/main" id="{6D358AF7-7E29-1140-8F5A-7B2279145844}"/>
              </a:ext>
            </a:extLst>
          </p:cNvPr>
          <p:cNvSpPr/>
          <p:nvPr/>
        </p:nvSpPr>
        <p:spPr bwMode="auto">
          <a:xfrm>
            <a:off x="9410749"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5</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13500580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1</a:t>
            </a:r>
            <a:r>
              <a:rPr lang="zh-CN" altLang="en-US" dirty="0"/>
              <a:t>：边缘设备计算</a:t>
            </a:r>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marL="0" indent="0">
              <a:lnSpc>
                <a:spcPct val="150000"/>
              </a:lnSpc>
              <a:buNone/>
            </a:pPr>
            <a:r>
              <a:rPr lang="zh-CN" altLang="en-US" dirty="0"/>
              <a:t>将模型部署在设备端，聚焦如何优化模型执行降低延迟：</a:t>
            </a:r>
            <a:endParaRPr lang="en-US" altLang="zh-CN" dirty="0"/>
          </a:p>
          <a:p>
            <a:pPr marL="457200" indent="-457200">
              <a:lnSpc>
                <a:spcPct val="150000"/>
              </a:lnSpc>
              <a:buFont typeface="+mj-lt"/>
              <a:buAutoNum type="arabicPeriod"/>
            </a:pPr>
            <a:r>
              <a:rPr lang="zh-CN" altLang="en-US" dirty="0"/>
              <a:t>端侧模型结构设计</a:t>
            </a:r>
            <a:endParaRPr lang="en-US" altLang="zh-CN" dirty="0"/>
          </a:p>
          <a:p>
            <a:pPr marL="457200" indent="-457200">
              <a:lnSpc>
                <a:spcPct val="150000"/>
              </a:lnSpc>
              <a:buFont typeface="+mj-lt"/>
              <a:buAutoNum type="arabicPeriod"/>
            </a:pPr>
            <a:r>
              <a:rPr lang="zh-CN" altLang="en-US" dirty="0"/>
              <a:t>通过模型量化、剪枝等压缩手段</a:t>
            </a:r>
            <a:endParaRPr lang="en-US" altLang="zh-CN" dirty="0"/>
          </a:p>
          <a:p>
            <a:pPr marL="457200" indent="-457200">
              <a:lnSpc>
                <a:spcPct val="150000"/>
              </a:lnSpc>
              <a:buFont typeface="+mj-lt"/>
              <a:buAutoNum type="arabicPeriod"/>
            </a:pPr>
            <a:r>
              <a:rPr lang="zh-CN" altLang="en-US" dirty="0"/>
              <a:t>针对神经网络的专用芯片 </a:t>
            </a:r>
            <a:r>
              <a:rPr lang="en-US" altLang="zh-CN" dirty="0"/>
              <a:t>ASIC </a:t>
            </a:r>
            <a:r>
              <a:rPr lang="zh-CN" altLang="en-US" dirty="0"/>
              <a:t>设计</a:t>
            </a:r>
          </a:p>
          <a:p>
            <a:endParaRPr lang="zh-CN" altLang="en-US" dirty="0"/>
          </a:p>
        </p:txBody>
      </p:sp>
      <p:pic>
        <p:nvPicPr>
          <p:cNvPr id="4" name="图片 3">
            <a:extLst>
              <a:ext uri="{FF2B5EF4-FFF2-40B4-BE49-F238E27FC236}">
                <a16:creationId xmlns:a16="http://schemas.microsoft.com/office/drawing/2014/main" id="{5BA17D7B-87D4-3640-879E-69EDFA012E4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5371" y="3645024"/>
            <a:ext cx="4426019" cy="2376264"/>
          </a:xfrm>
          <a:prstGeom prst="rect">
            <a:avLst/>
          </a:prstGeom>
        </p:spPr>
      </p:pic>
    </p:spTree>
    <p:extLst>
      <p:ext uri="{BB962C8B-B14F-4D97-AF65-F5344CB8AC3E}">
        <p14:creationId xmlns:p14="http://schemas.microsoft.com/office/powerpoint/2010/main" val="19690495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2</a:t>
            </a:r>
            <a:r>
              <a:rPr lang="zh-CN" altLang="en-US" dirty="0"/>
              <a:t>：安全计算 </a:t>
            </a:r>
            <a:r>
              <a:rPr lang="en-US" altLang="zh-CN" dirty="0"/>
              <a:t>+ </a:t>
            </a:r>
            <a:r>
              <a:rPr lang="zh-CN" altLang="en-US" dirty="0"/>
              <a:t>卸载到云端</a:t>
            </a:r>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marL="0" indent="0">
              <a:lnSpc>
                <a:spcPct val="150000"/>
              </a:lnSpc>
              <a:buNone/>
            </a:pPr>
            <a:r>
              <a:rPr lang="zh-CN" altLang="en-US" dirty="0"/>
              <a:t>将模型部署于数据中心，边缘侧通过安全通信协议将请求发送到云端，云端推理返回结果，相当于将计算卸载到云端：</a:t>
            </a:r>
            <a:endParaRPr lang="en-US" altLang="zh-CN" dirty="0"/>
          </a:p>
          <a:p>
            <a:pPr marL="457200" indent="-457200">
              <a:lnSpc>
                <a:spcPct val="150000"/>
              </a:lnSpc>
              <a:buFont typeface="+mj-lt"/>
              <a:buAutoNum type="arabicPeriod"/>
            </a:pPr>
            <a:r>
              <a:rPr lang="zh-CN" altLang="en-US" dirty="0"/>
              <a:t>利用云端运行提升模型安全性</a:t>
            </a:r>
            <a:endParaRPr lang="en-US" altLang="zh-CN" dirty="0"/>
          </a:p>
          <a:p>
            <a:pPr marL="457200" indent="-457200">
              <a:lnSpc>
                <a:spcPct val="150000"/>
              </a:lnSpc>
              <a:buFont typeface="+mj-lt"/>
              <a:buAutoNum type="arabicPeriod"/>
            </a:pPr>
            <a:r>
              <a:rPr lang="zh-CN" altLang="en-US" dirty="0"/>
              <a:t>适合部署端侧无法部署的大模型</a:t>
            </a:r>
            <a:endParaRPr lang="en-US" altLang="zh-CN" dirty="0"/>
          </a:p>
          <a:p>
            <a:pPr marL="457200" indent="-457200">
              <a:lnSpc>
                <a:spcPct val="150000"/>
              </a:lnSpc>
              <a:buFont typeface="+mj-lt"/>
              <a:buAutoNum type="arabicPeriod"/>
            </a:pPr>
            <a:r>
              <a:rPr lang="zh-CN" altLang="en-US" dirty="0"/>
              <a:t>完全卸载到云端有可能违背实时性的需求</a:t>
            </a:r>
            <a:endParaRPr lang="en-US" altLang="zh-CN" dirty="0"/>
          </a:p>
        </p:txBody>
      </p:sp>
      <p:pic>
        <p:nvPicPr>
          <p:cNvPr id="3" name="图片 2">
            <a:extLst>
              <a:ext uri="{FF2B5EF4-FFF2-40B4-BE49-F238E27FC236}">
                <a16:creationId xmlns:a16="http://schemas.microsoft.com/office/drawing/2014/main" id="{F24EB65D-18B5-7A4D-983F-30CDDD9175B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30131" y="4056939"/>
            <a:ext cx="5950479" cy="1944216"/>
          </a:xfrm>
          <a:prstGeom prst="rect">
            <a:avLst/>
          </a:prstGeom>
        </p:spPr>
      </p:pic>
    </p:spTree>
    <p:extLst>
      <p:ext uri="{BB962C8B-B14F-4D97-AF65-F5344CB8AC3E}">
        <p14:creationId xmlns:p14="http://schemas.microsoft.com/office/powerpoint/2010/main" val="24577280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3</a:t>
            </a:r>
            <a:r>
              <a:rPr lang="zh-CN" altLang="en-US" dirty="0"/>
              <a:t>：边缘设备 </a:t>
            </a:r>
            <a:r>
              <a:rPr lang="en-US" altLang="zh-CN" dirty="0"/>
              <a:t>+ </a:t>
            </a:r>
            <a:r>
              <a:rPr lang="zh-CN" altLang="en-US" dirty="0"/>
              <a:t>云端服务器</a:t>
            </a:r>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利用 </a:t>
            </a:r>
            <a:r>
              <a:rPr lang="en-US" altLang="zh-CN" dirty="0">
                <a:latin typeface="Gill Sans MT" panose="020B0502020104020203" pitchFamily="34" charset="0"/>
              </a:rPr>
              <a:t>AI</a:t>
            </a:r>
            <a:r>
              <a:rPr lang="zh-CN" altLang="en-US" dirty="0">
                <a:latin typeface="Gill Sans MT" panose="020B0502020104020203" pitchFamily="34" charset="0"/>
              </a:rPr>
              <a:t> 模型结构特点，将一部分层切（或者其 </a:t>
            </a:r>
            <a:r>
              <a:rPr lang="en-US" altLang="zh-CN" dirty="0">
                <a:latin typeface="Gill Sans MT" panose="020B0502020104020203" pitchFamily="34" charset="0"/>
              </a:rPr>
              <a:t>Student</a:t>
            </a:r>
            <a:r>
              <a:rPr lang="zh-CN" altLang="en-US" dirty="0">
                <a:latin typeface="Gill Sans MT" panose="020B0502020104020203" pitchFamily="34" charset="0"/>
              </a:rPr>
              <a:t> 模型）分放置在设备端进行计算，其他放置在云端。这种方式一定程度上能够比方式 </a:t>
            </a:r>
            <a:r>
              <a:rPr lang="en-US" altLang="zh-CN" dirty="0">
                <a:latin typeface="Gill Sans MT" panose="020B0502020104020203" pitchFamily="34" charset="0"/>
              </a:rPr>
              <a:t>2 </a:t>
            </a:r>
            <a:r>
              <a:rPr lang="zh-CN" altLang="en-US" dirty="0">
                <a:latin typeface="Gill Sans MT" panose="020B0502020104020203" pitchFamily="34" charset="0"/>
              </a:rPr>
              <a:t>降低延迟，由于其利用了边缘设备的算力，但是与云端通信和计算还是会带来额外开销。</a:t>
            </a:r>
          </a:p>
        </p:txBody>
      </p:sp>
      <p:pic>
        <p:nvPicPr>
          <p:cNvPr id="3" name="图片 2">
            <a:extLst>
              <a:ext uri="{FF2B5EF4-FFF2-40B4-BE49-F238E27FC236}">
                <a16:creationId xmlns:a16="http://schemas.microsoft.com/office/drawing/2014/main" id="{2671F8E0-4D0C-F94F-A3BF-E57EF375AAF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02037" y="3284984"/>
            <a:ext cx="6362731" cy="2736304"/>
          </a:xfrm>
          <a:prstGeom prst="rect">
            <a:avLst/>
          </a:prstGeom>
        </p:spPr>
      </p:pic>
    </p:spTree>
    <p:extLst>
      <p:ext uri="{BB962C8B-B14F-4D97-AF65-F5344CB8AC3E}">
        <p14:creationId xmlns:p14="http://schemas.microsoft.com/office/powerpoint/2010/main" val="13431609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4</a:t>
            </a:r>
            <a:r>
              <a:rPr lang="zh-CN" altLang="en-US" dirty="0"/>
              <a:t>：分布式计算</a:t>
            </a:r>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从分布式系统角度抽象问题，</a:t>
            </a:r>
            <a:r>
              <a:rPr lang="en-US" altLang="zh-CN" dirty="0">
                <a:latin typeface="Gill Sans MT" panose="020B0502020104020203" pitchFamily="34" charset="0"/>
              </a:rPr>
              <a:t>AI </a:t>
            </a:r>
            <a:r>
              <a:rPr lang="zh-CN" altLang="en-US" dirty="0">
                <a:latin typeface="Gill Sans MT" panose="020B0502020104020203" pitchFamily="34" charset="0"/>
              </a:rPr>
              <a:t>计算在多个辅助边缘设备上切片：</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切片策略根据设备计算能力，内存约束</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通过细粒度的切片策略，将模型切片部署其他边缘设备</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运行对计算模型进行调度，</a:t>
            </a:r>
            <a:r>
              <a:rPr lang="en-US" altLang="zh-CN" dirty="0">
                <a:latin typeface="Gill Sans MT" panose="020B0502020104020203" pitchFamily="34" charset="0"/>
              </a:rPr>
              <a:t> </a:t>
            </a:r>
            <a:r>
              <a:rPr lang="zh-CN" altLang="en-US" dirty="0">
                <a:latin typeface="Gill Sans MT" panose="020B0502020104020203" pitchFamily="34" charset="0"/>
              </a:rPr>
              <a:t>并通过输入数据通过负载均衡策略进行调度</a:t>
            </a:r>
          </a:p>
        </p:txBody>
      </p:sp>
      <p:pic>
        <p:nvPicPr>
          <p:cNvPr id="3" name="图片 2">
            <a:extLst>
              <a:ext uri="{FF2B5EF4-FFF2-40B4-BE49-F238E27FC236}">
                <a16:creationId xmlns:a16="http://schemas.microsoft.com/office/drawing/2014/main" id="{2FF8CA56-E279-C744-B7C0-B5199FC449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22117" y="3320745"/>
            <a:ext cx="4608512" cy="3072342"/>
          </a:xfrm>
          <a:prstGeom prst="rect">
            <a:avLst/>
          </a:prstGeom>
        </p:spPr>
      </p:pic>
    </p:spTree>
    <p:extLst>
      <p:ext uri="{BB962C8B-B14F-4D97-AF65-F5344CB8AC3E}">
        <p14:creationId xmlns:p14="http://schemas.microsoft.com/office/powerpoint/2010/main" val="22934444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5</a:t>
            </a:r>
            <a:r>
              <a:rPr lang="zh-CN" altLang="en-US" dirty="0"/>
              <a:t>：跨设备 </a:t>
            </a:r>
            <a:r>
              <a:rPr lang="en-US" altLang="zh-CN" dirty="0"/>
              <a:t>Offloading</a:t>
            </a:r>
            <a:endParaRPr lang="zh-CN" altLang="en-US" dirty="0"/>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决策基于经验性的权衡功耗，准确度，延迟和输入尺寸等度量和参数，不同的模型可以从当前流行的模型中选择，或者通过知识蒸馏，或者通过混合和匹配的方式从多个模型中组合层。如较强的模型放在边缘服务器，较弱模型放置在设备。</a:t>
            </a:r>
          </a:p>
        </p:txBody>
      </p:sp>
      <p:pic>
        <p:nvPicPr>
          <p:cNvPr id="3" name="图片 2">
            <a:extLst>
              <a:ext uri="{FF2B5EF4-FFF2-40B4-BE49-F238E27FC236}">
                <a16:creationId xmlns:a16="http://schemas.microsoft.com/office/drawing/2014/main" id="{0488732E-35EA-AC4E-9611-A4DD1357AF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6542" y="3398782"/>
            <a:ext cx="8623678" cy="2592288"/>
          </a:xfrm>
          <a:prstGeom prst="rect">
            <a:avLst/>
          </a:prstGeom>
        </p:spPr>
      </p:pic>
    </p:spTree>
    <p:extLst>
      <p:ext uri="{BB962C8B-B14F-4D97-AF65-F5344CB8AC3E}">
        <p14:creationId xmlns:p14="http://schemas.microsoft.com/office/powerpoint/2010/main" val="23664163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r>
              <a:rPr lang="en-US" sz="1200" dirty="0">
                <a:latin typeface="Gill Sans MT" panose="020B0502020104020203" pitchFamily="34" charset="0"/>
                <a:hlinkClick r:id="rId3"/>
              </a:rPr>
              <a:t>Deep Learning Inference in Facebook Data Centers: Characterization, Performance Optimizations and Hardware Implications</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4"/>
              </a:rPr>
              <a:t>Clipper: A Low-Latency Online Prediction Serving System</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5"/>
              </a:rPr>
              <a:t>TFX: A TensorFlow-Based Production-Scale Machine Learning Platform</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6"/>
              </a:rPr>
              <a:t>TensorFlow-Serving: Flexible, High-Performance ML Serving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7"/>
              </a:rPr>
              <a:t>Optimal Aggregation Policy for Reducing Tail Latency of Web Search</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8"/>
              </a:rPr>
              <a:t>A Survey of Model Compression and Acceleration for Deep Neural Networks</a:t>
            </a:r>
            <a:endParaRPr lang="en-US" sz="1200" dirty="0">
              <a:latin typeface="Gill Sans MT" panose="020B0502020104020203" pitchFamily="34" charset="0"/>
            </a:endParaRPr>
          </a:p>
          <a:p>
            <a:pPr marL="404813" indent="-395288">
              <a:buFont typeface="+mj-lt"/>
              <a:buAutoNum type="arabicPeriod"/>
            </a:pPr>
            <a:r>
              <a:rPr lang="en-US" altLang="zh-CN" sz="1200" dirty="0">
                <a:latin typeface="Gill Sans MT" panose="020B0502020104020203" pitchFamily="34" charset="0"/>
                <a:hlinkClick r:id="rId9"/>
              </a:rPr>
              <a:t>CSE 599W: System for ML - </a:t>
            </a:r>
            <a:r>
              <a:rPr lang="en-US" sz="1200" dirty="0">
                <a:latin typeface="Gill Sans MT" panose="020B0502020104020203" pitchFamily="34" charset="0"/>
                <a:hlinkClick r:id="rId9"/>
              </a:rPr>
              <a:t>Model Serving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0"/>
              </a:rPr>
              <a:t>https://developer.nvidia.com/deep-learning-performance-training-inference</a:t>
            </a:r>
            <a:r>
              <a:rPr lang="en-US" sz="1200" dirty="0">
                <a:latin typeface="Gill Sans MT" panose="020B0502020104020203" pitchFamily="34" charset="0"/>
              </a:rPr>
              <a:t> </a:t>
            </a:r>
          </a:p>
          <a:p>
            <a:pPr marL="404813" indent="-395288">
              <a:buFont typeface="+mj-lt"/>
              <a:buAutoNum type="arabicPeriod"/>
            </a:pPr>
            <a:r>
              <a:rPr lang="en-US" sz="1200" dirty="0">
                <a:latin typeface="Gill Sans MT" panose="020B0502020104020203" pitchFamily="34" charset="0"/>
                <a:hlinkClick r:id="rId11"/>
              </a:rPr>
              <a:t>DEEP COMPRESSION:   COMPRESSING DEEP NEURAL NETWORKS WITH PRUNING, TRAINED QUANTIZATION AND HUFFMAN CODING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2"/>
              </a:rPr>
              <a:t>Learning both Weights and Connections for Efficient Neural Networks</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3"/>
              </a:rPr>
              <a:t>DEEP LEARNING DEPLOYMENT WITH NVIDIA TENSORRT</a:t>
            </a:r>
          </a:p>
          <a:p>
            <a:pPr marL="404813" indent="-395288">
              <a:buFont typeface="+mj-lt"/>
              <a:buAutoNum type="arabicPeriod"/>
            </a:pPr>
            <a:r>
              <a:rPr lang="en-US" sz="1200" dirty="0">
                <a:latin typeface="Gill Sans MT" panose="020B0502020104020203" pitchFamily="34" charset="0"/>
                <a:hlinkClick r:id="rId14"/>
              </a:rPr>
              <a:t> Halide: A Language and Compiler for Optimizing </a:t>
            </a:r>
            <a:r>
              <a:rPr lang="en-US" sz="1200" dirty="0" err="1">
                <a:latin typeface="Gill Sans MT" panose="020B0502020104020203" pitchFamily="34" charset="0"/>
                <a:hlinkClick r:id="rId14"/>
              </a:rPr>
              <a:t>Parallelism,Locality</a:t>
            </a:r>
            <a:r>
              <a:rPr lang="en-US" sz="1200" dirty="0">
                <a:latin typeface="Gill Sans MT" panose="020B0502020104020203" pitchFamily="34" charset="0"/>
                <a:hlinkClick r:id="rId14"/>
              </a:rPr>
              <a:t>, and </a:t>
            </a:r>
            <a:r>
              <a:rPr lang="en-US" sz="1200" dirty="0" err="1">
                <a:latin typeface="Gill Sans MT" panose="020B0502020104020203" pitchFamily="34" charset="0"/>
                <a:hlinkClick r:id="rId14"/>
              </a:rPr>
              <a:t>Recomputation</a:t>
            </a:r>
            <a:r>
              <a:rPr lang="en-US" sz="1200" dirty="0">
                <a:latin typeface="Gill Sans MT" panose="020B0502020104020203" pitchFamily="34" charset="0"/>
                <a:hlinkClick r:id="rId14"/>
              </a:rPr>
              <a:t> in Image Processing Pipelines</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5"/>
              </a:rPr>
              <a:t>TVM: An Automated End-to-End Optimizing Compiler for Deep Learning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6"/>
              </a:rPr>
              <a:t>8-bit Inference with TensorRT</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7"/>
              </a:rPr>
              <a:t>https://github.com/microsoft/AI-System</a:t>
            </a:r>
            <a:endParaRPr lang="en-US" sz="1200" dirty="0">
              <a:latin typeface="Gill Sans MT" panose="020B0502020104020203" pitchFamily="34" charset="0"/>
            </a:endParaRPr>
          </a:p>
          <a:p>
            <a:pPr marL="404813" indent="-395288">
              <a:buFont typeface="+mj-lt"/>
              <a:buAutoNum type="arabicPeriod"/>
            </a:pPr>
            <a:endParaRPr lang="en-US" sz="1200" dirty="0">
              <a:latin typeface="Gill Sans MT" panose="020B0502020104020203" pitchFamily="34" charset="0"/>
            </a:endParaRPr>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32403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推理流程全景</a:t>
            </a: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Deployment status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部署态区别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Cloud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workflow</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云测推理流程</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Edge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Deployment mode</a:t>
            </a:r>
            <a:r>
              <a:rPr lang="zh-CN" altLang="en-US" sz="2000">
                <a:solidFill>
                  <a:srgbClr val="374154"/>
                </a:solidFill>
                <a:latin typeface="Gill Sans MT" panose="020B0502020104020203" pitchFamily="34" charset="0"/>
              </a:rPr>
              <a:t> </a:t>
            </a:r>
            <a:r>
              <a:rPr lang="en-US" altLang="zh-CN" sz="200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边缘部署方式</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a:xfrm>
            <a:off x="623635" y="679570"/>
            <a:ext cx="10963473" cy="5413726"/>
          </a:xfrm>
        </p:spPr>
        <p:txBody>
          <a:bodyPr anchor="ctr"/>
          <a:lstStyle/>
          <a:p>
            <a:pPr algn="ctr">
              <a:lnSpc>
                <a:spcPct val="150000"/>
              </a:lnSpc>
            </a:pPr>
            <a:r>
              <a:rPr lang="zh-CN" altLang="en-US" sz="9600" dirty="0"/>
              <a:t>部署态区别</a:t>
            </a:r>
          </a:p>
        </p:txBody>
      </p:sp>
    </p:spTree>
    <p:extLst>
      <p:ext uri="{BB962C8B-B14F-4D97-AF65-F5344CB8AC3E}">
        <p14:creationId xmlns:p14="http://schemas.microsoft.com/office/powerpoint/2010/main" val="9024352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p>
        </p:txBody>
      </p:sp>
      <p:sp>
        <p:nvSpPr>
          <p:cNvPr id="6" name="内容占位符 5">
            <a:extLst>
              <a:ext uri="{FF2B5EF4-FFF2-40B4-BE49-F238E27FC236}">
                <a16:creationId xmlns:a16="http://schemas.microsoft.com/office/drawing/2014/main" id="{6C417482-0AA1-7849-BEAD-B822FD24D20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推理系统一般可以部署在云或者边缘。云端部署的推理系统更像传统 </a:t>
            </a:r>
            <a:r>
              <a:rPr lang="en-US" altLang="zh-CN" dirty="0">
                <a:latin typeface="Gill Sans MT" panose="020B0502020104020203" pitchFamily="34" charset="0"/>
              </a:rPr>
              <a:t>Web </a:t>
            </a:r>
            <a:r>
              <a:rPr lang="zh-CN" altLang="en-US" dirty="0">
                <a:latin typeface="Gill Sans MT" panose="020B0502020104020203" pitchFamily="34" charset="0"/>
              </a:rPr>
              <a:t>服务，在边缘侧部署的模型更像手机应用和</a:t>
            </a:r>
            <a:r>
              <a:rPr lang="en-US" altLang="zh-CN" dirty="0">
                <a:latin typeface="Gill Sans MT" panose="020B0502020104020203" pitchFamily="34" charset="0"/>
              </a:rPr>
              <a:t>IOT</a:t>
            </a:r>
            <a:r>
              <a:rPr lang="zh-CN" altLang="en-US" dirty="0">
                <a:latin typeface="Gill Sans MT" panose="020B0502020104020203" pitchFamily="34" charset="0"/>
              </a:rPr>
              <a:t>应用系统。</a:t>
            </a:r>
          </a:p>
          <a:p>
            <a:pPr>
              <a:lnSpc>
                <a:spcPct val="150000"/>
              </a:lnSpc>
            </a:pPr>
            <a:endParaRPr lang="zh-CN" altLang="en-US" dirty="0"/>
          </a:p>
        </p:txBody>
      </p:sp>
      <p:pic>
        <p:nvPicPr>
          <p:cNvPr id="3" name="图片 2">
            <a:extLst>
              <a:ext uri="{FF2B5EF4-FFF2-40B4-BE49-F238E27FC236}">
                <a16:creationId xmlns:a16="http://schemas.microsoft.com/office/drawing/2014/main" id="{F064EC4D-9E7A-764D-9F6C-08FFBD6E9890}"/>
              </a:ext>
            </a:extLst>
          </p:cNvPr>
          <p:cNvPicPr>
            <a:picLocks noChangeAspect="1"/>
          </p:cNvPicPr>
          <p:nvPr/>
        </p:nvPicPr>
        <p:blipFill>
          <a:blip r:embed="rId2"/>
          <a:stretch>
            <a:fillRect/>
          </a:stretch>
        </p:blipFill>
        <p:spPr>
          <a:xfrm>
            <a:off x="3290069" y="2572463"/>
            <a:ext cx="5616624" cy="3605967"/>
          </a:xfrm>
          <a:prstGeom prst="rect">
            <a:avLst/>
          </a:prstGeom>
        </p:spPr>
      </p:pic>
    </p:spTree>
    <p:extLst>
      <p:ext uri="{BB962C8B-B14F-4D97-AF65-F5344CB8AC3E}">
        <p14:creationId xmlns:p14="http://schemas.microsoft.com/office/powerpoint/2010/main" val="38606089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Cloud</a:t>
            </a:r>
            <a:r>
              <a:rPr lang="zh-CN" altLang="en-US" dirty="0"/>
              <a:t> 云端</a:t>
            </a:r>
          </a:p>
        </p:txBody>
      </p:sp>
      <p:sp>
        <p:nvSpPr>
          <p:cNvPr id="4" name="内容占位符 3">
            <a:extLst>
              <a:ext uri="{FF2B5EF4-FFF2-40B4-BE49-F238E27FC236}">
                <a16:creationId xmlns:a16="http://schemas.microsoft.com/office/drawing/2014/main" id="{51BD9011-48C0-0D4F-BF67-648053DC1810}"/>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云端有更大的算力，内存，且电更加充足满足模型的功耗需求，同时与训练平台连接更加紧密，更容易使用最新版本模型，同时安全和隐私更容易保证。相比边缘侧可以达到更高的推理吞吐量。但是用户的请求需要经过网络传输到数据中心并进行返回，同时使用的是服务提供商的软硬件资源。</a:t>
            </a:r>
          </a:p>
          <a:p>
            <a:pPr marL="0" indent="0">
              <a:lnSpc>
                <a:spcPct val="150000"/>
              </a:lnSpc>
              <a:buNone/>
            </a:pPr>
            <a:endParaRPr lang="zh-CN" altLang="en-US" dirty="0"/>
          </a:p>
        </p:txBody>
      </p:sp>
      <p:pic>
        <p:nvPicPr>
          <p:cNvPr id="3" name="图片 2">
            <a:extLst>
              <a:ext uri="{FF2B5EF4-FFF2-40B4-BE49-F238E27FC236}">
                <a16:creationId xmlns:a16="http://schemas.microsoft.com/office/drawing/2014/main" id="{4D6FAAD6-5EDB-C941-B73F-576B3BD9517F}"/>
              </a:ext>
            </a:extLst>
          </p:cNvPr>
          <p:cNvPicPr>
            <a:picLocks noChangeAspect="1"/>
          </p:cNvPicPr>
          <p:nvPr/>
        </p:nvPicPr>
        <p:blipFill>
          <a:blip r:embed="rId2"/>
          <a:stretch>
            <a:fillRect/>
          </a:stretch>
        </p:blipFill>
        <p:spPr>
          <a:xfrm>
            <a:off x="897731" y="3719786"/>
            <a:ext cx="10401300" cy="2006600"/>
          </a:xfrm>
          <a:prstGeom prst="rect">
            <a:avLst/>
          </a:prstGeom>
        </p:spPr>
      </p:pic>
    </p:spTree>
    <p:extLst>
      <p:ext uri="{BB962C8B-B14F-4D97-AF65-F5344CB8AC3E}">
        <p14:creationId xmlns:p14="http://schemas.microsoft.com/office/powerpoint/2010/main" val="31445205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Cloud</a:t>
            </a:r>
            <a:r>
              <a:rPr lang="zh-CN" altLang="en-US" dirty="0"/>
              <a:t> 云端特点</a:t>
            </a:r>
          </a:p>
        </p:txBody>
      </p:sp>
      <p:sp>
        <p:nvSpPr>
          <p:cNvPr id="4" name="内容占位符 3">
            <a:extLst>
              <a:ext uri="{FF2B5EF4-FFF2-40B4-BE49-F238E27FC236}">
                <a16:creationId xmlns:a16="http://schemas.microsoft.com/office/drawing/2014/main" id="{A6A2757C-AA44-8C4E-8023-2F625E5EA034}"/>
              </a:ext>
            </a:extLst>
          </p:cNvPr>
          <p:cNvSpPr>
            <a:spLocks noGrp="1"/>
          </p:cNvSpPr>
          <p:nvPr>
            <p:ph sz="half" idx="1"/>
          </p:nvPr>
        </p:nvSpPr>
        <p:spPr/>
        <p:txBody>
          <a:bodyPr/>
          <a:lstStyle/>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对功耗、温度、</a:t>
            </a:r>
            <a:r>
              <a:rPr lang="en-US" altLang="zh-CN" dirty="0">
                <a:latin typeface="Gill Sans MT" panose="020B0502020104020203" pitchFamily="34" charset="0"/>
              </a:rPr>
              <a:t> Model Size </a:t>
            </a:r>
            <a:r>
              <a:rPr lang="zh-CN" altLang="en-US" dirty="0">
                <a:latin typeface="Gill Sans MT" panose="020B0502020104020203" pitchFamily="34" charset="0"/>
              </a:rPr>
              <a:t>没有严格限制</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有用于训练和推理的强大硬件支持</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集中的数据管理有利于模型训练</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模型更容易在云端得到保护</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深度学习模型的执行平台和</a:t>
            </a:r>
            <a:r>
              <a:rPr lang="en-US" altLang="zh-CN" dirty="0">
                <a:latin typeface="Gill Sans MT" panose="020B0502020104020203" pitchFamily="34" charset="0"/>
              </a:rPr>
              <a:t>AI </a:t>
            </a:r>
            <a:r>
              <a:rPr lang="zh-CN" altLang="en-US" dirty="0">
                <a:latin typeface="Gill Sans MT" panose="020B0502020104020203" pitchFamily="34" charset="0"/>
              </a:rPr>
              <a:t>框架统一</a:t>
            </a:r>
          </a:p>
          <a:p>
            <a:pPr marL="0" indent="0">
              <a:buNone/>
            </a:pPr>
            <a:endParaRPr lang="zh-CN" altLang="en-US" dirty="0"/>
          </a:p>
        </p:txBody>
      </p:sp>
      <p:pic>
        <p:nvPicPr>
          <p:cNvPr id="3" name="图片 2">
            <a:extLst>
              <a:ext uri="{FF2B5EF4-FFF2-40B4-BE49-F238E27FC236}">
                <a16:creationId xmlns:a16="http://schemas.microsoft.com/office/drawing/2014/main" id="{FC6C4CFF-402A-2F4C-922F-9E0692C34830}"/>
              </a:ext>
            </a:extLst>
          </p:cNvPr>
          <p:cNvPicPr>
            <a:picLocks noChangeAspect="1"/>
          </p:cNvPicPr>
          <p:nvPr/>
        </p:nvPicPr>
        <p:blipFill>
          <a:blip r:embed="rId2"/>
          <a:stretch>
            <a:fillRect/>
          </a:stretch>
        </p:blipFill>
        <p:spPr>
          <a:xfrm>
            <a:off x="897731" y="4014688"/>
            <a:ext cx="10401300" cy="2006600"/>
          </a:xfrm>
          <a:prstGeom prst="rect">
            <a:avLst/>
          </a:prstGeom>
        </p:spPr>
      </p:pic>
    </p:spTree>
    <p:extLst>
      <p:ext uri="{BB962C8B-B14F-4D97-AF65-F5344CB8AC3E}">
        <p14:creationId xmlns:p14="http://schemas.microsoft.com/office/powerpoint/2010/main" val="29729842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Cloud</a:t>
            </a:r>
            <a:r>
              <a:rPr lang="zh-CN" altLang="en-US" dirty="0"/>
              <a:t> 云端问题</a:t>
            </a:r>
          </a:p>
        </p:txBody>
      </p:sp>
      <p:sp>
        <p:nvSpPr>
          <p:cNvPr id="4" name="内容占位符 3">
            <a:extLst>
              <a:ext uri="{FF2B5EF4-FFF2-40B4-BE49-F238E27FC236}">
                <a16:creationId xmlns:a16="http://schemas.microsoft.com/office/drawing/2014/main" id="{FDF58273-2A67-E748-926D-69C56AF163E5}"/>
              </a:ext>
            </a:extLst>
          </p:cNvPr>
          <p:cNvSpPr>
            <a:spLocks noGrp="1"/>
          </p:cNvSpPr>
          <p:nvPr>
            <p:ph sz="half" idx="1"/>
          </p:nvPr>
        </p:nvSpPr>
        <p:spPr/>
        <p:txBody>
          <a:bodyPr/>
          <a:lstStyle/>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云上提供所有人工智能服务成本高昂</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推理服务对网络依赖度高</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数据隐私问题</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数据传输成本</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很难定制化模型</a:t>
            </a:r>
          </a:p>
          <a:p>
            <a:endParaRPr lang="zh-CN" altLang="en-US" dirty="0"/>
          </a:p>
        </p:txBody>
      </p:sp>
      <p:pic>
        <p:nvPicPr>
          <p:cNvPr id="3" name="图片 2">
            <a:extLst>
              <a:ext uri="{FF2B5EF4-FFF2-40B4-BE49-F238E27FC236}">
                <a16:creationId xmlns:a16="http://schemas.microsoft.com/office/drawing/2014/main" id="{7BC7D792-85A2-D74C-8572-FD7458937E71}"/>
              </a:ext>
            </a:extLst>
          </p:cNvPr>
          <p:cNvPicPr>
            <a:picLocks noChangeAspect="1"/>
          </p:cNvPicPr>
          <p:nvPr/>
        </p:nvPicPr>
        <p:blipFill>
          <a:blip r:embed="rId2"/>
          <a:stretch>
            <a:fillRect/>
          </a:stretch>
        </p:blipFill>
        <p:spPr>
          <a:xfrm>
            <a:off x="897731" y="3933056"/>
            <a:ext cx="10401300" cy="2006600"/>
          </a:xfrm>
          <a:prstGeom prst="rect">
            <a:avLst/>
          </a:prstGeom>
        </p:spPr>
      </p:pic>
    </p:spTree>
    <p:extLst>
      <p:ext uri="{BB962C8B-B14F-4D97-AF65-F5344CB8AC3E}">
        <p14:creationId xmlns:p14="http://schemas.microsoft.com/office/powerpoint/2010/main" val="26009057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Edge</a:t>
            </a:r>
            <a:r>
              <a:rPr lang="zh-CN" altLang="en-US" dirty="0"/>
              <a:t> 端侧</a:t>
            </a:r>
          </a:p>
        </p:txBody>
      </p:sp>
      <p:sp>
        <p:nvSpPr>
          <p:cNvPr id="4" name="内容占位符 3">
            <a:extLst>
              <a:ext uri="{FF2B5EF4-FFF2-40B4-BE49-F238E27FC236}">
                <a16:creationId xmlns:a16="http://schemas.microsoft.com/office/drawing/2014/main" id="{02EB763B-49D3-BD46-9C17-A6B3548171BC}"/>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边缘侧设备资源更紧张（例如，手机和 </a:t>
            </a:r>
            <a:r>
              <a:rPr lang="en-US" altLang="zh-CN" dirty="0">
                <a:latin typeface="Gill Sans MT" panose="020B0502020104020203" pitchFamily="34" charset="0"/>
                <a:ea typeface="Microsoft YaHei" panose="020B0503020204020204" pitchFamily="34" charset="-122"/>
              </a:rPr>
              <a:t>IOT </a:t>
            </a:r>
            <a:r>
              <a:rPr lang="zh-CN" altLang="en-US" dirty="0">
                <a:latin typeface="Gill Sans MT" panose="020B0502020104020203" pitchFamily="34" charset="0"/>
                <a:ea typeface="Microsoft YaHei" panose="020B0503020204020204" pitchFamily="34" charset="-122"/>
              </a:rPr>
              <a:t>设备），且功耗受电池约束，需要更加在意资源的使用和执行的效率。用户的响应只需要在自身设备完成，且不需消耗服务提供商的资源。</a:t>
            </a:r>
          </a:p>
          <a:p>
            <a:pPr>
              <a:lnSpc>
                <a:spcPct val="150000"/>
              </a:lnSpc>
            </a:pP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AE0A23A0-7A80-0C41-A243-1340525E1633}"/>
              </a:ext>
            </a:extLst>
          </p:cNvPr>
          <p:cNvPicPr>
            <a:picLocks noChangeAspect="1"/>
          </p:cNvPicPr>
          <p:nvPr/>
        </p:nvPicPr>
        <p:blipFill>
          <a:blip r:embed="rId2"/>
          <a:stretch>
            <a:fillRect/>
          </a:stretch>
        </p:blipFill>
        <p:spPr>
          <a:xfrm>
            <a:off x="827881" y="3212976"/>
            <a:ext cx="10541000" cy="2006600"/>
          </a:xfrm>
          <a:prstGeom prst="rect">
            <a:avLst/>
          </a:prstGeom>
        </p:spPr>
      </p:pic>
    </p:spTree>
    <p:extLst>
      <p:ext uri="{BB962C8B-B14F-4D97-AF65-F5344CB8AC3E}">
        <p14:creationId xmlns:p14="http://schemas.microsoft.com/office/powerpoint/2010/main" val="12913694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30960</TotalTime>
  <Words>1663</Words>
  <Application>Microsoft Macintosh PowerPoint</Application>
  <PresentationFormat>自定义</PresentationFormat>
  <Paragraphs>160</Paragraphs>
  <Slides>29</Slides>
  <Notes>2</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29</vt:i4>
      </vt:variant>
    </vt:vector>
  </HeadingPairs>
  <TitlesOfParts>
    <vt:vector size="51"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部署态区别</vt:lpstr>
      <vt:lpstr>部署态</vt:lpstr>
      <vt:lpstr>部署态： Cloud 云端</vt:lpstr>
      <vt:lpstr>部署态： Cloud 云端特点</vt:lpstr>
      <vt:lpstr>部署态： Cloud 云端问题</vt:lpstr>
      <vt:lpstr>部署态： Edge 端侧</vt:lpstr>
      <vt:lpstr>部署态： Edge 端侧挑战</vt:lpstr>
      <vt:lpstr>部署态： Edge 端侧</vt:lpstr>
      <vt:lpstr>端侧部署技术难点分析</vt:lpstr>
      <vt:lpstr>云测部署和 推理方式</vt:lpstr>
      <vt:lpstr>推理系统流程全景</vt:lpstr>
      <vt:lpstr>推理系统流程全景：请求与响应处理</vt:lpstr>
      <vt:lpstr>推理系统流程全景：请求调度</vt:lpstr>
      <vt:lpstr>推理系统流程全景：推理引擎执行</vt:lpstr>
      <vt:lpstr>推理系统流程全景：模型版本管理</vt:lpstr>
      <vt:lpstr>推理系统流程全景：健康监控</vt:lpstr>
      <vt:lpstr>推理系统流程全景：推理硬件</vt:lpstr>
      <vt:lpstr>边缘部署和 推理方式</vt:lpstr>
      <vt:lpstr>边缘部署与推理方式</vt:lpstr>
      <vt:lpstr>方式1：边缘设备计算</vt:lpstr>
      <vt:lpstr>方式2：安全计算 + 卸载到云端</vt:lpstr>
      <vt:lpstr>方式3：边缘设备 + 云端服务器</vt:lpstr>
      <vt:lpstr>方式4：分布式计算</vt:lpstr>
      <vt:lpstr>方式5：跨设备 Offloading</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4920</cp:revision>
  <dcterms:created xsi:type="dcterms:W3CDTF">2015-01-14T10:38:57Z</dcterms:created>
  <dcterms:modified xsi:type="dcterms:W3CDTF">2024-04-25T05:10:27Z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